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6803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1pPr>
    <a:lvl2pPr marL="0" marR="0" indent="11375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2pPr>
    <a:lvl3pPr marL="0" marR="0" indent="15947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3pPr>
    <a:lvl4pPr marL="0" marR="0" indent="20519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4pPr>
    <a:lvl5pPr marL="0" marR="0" indent="25091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5pPr>
    <a:lvl6pPr marL="0" marR="0" indent="29663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6pPr>
    <a:lvl7pPr marL="0" marR="0" indent="34235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7pPr>
    <a:lvl8pPr marL="0" marR="0" indent="38807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8pPr>
    <a:lvl9pPr marL="0" marR="0" indent="4337941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C7C7C"/>
        </a:solidFill>
        <a:effectLst/>
        <a:uFillTx/>
        <a:latin typeface="Verdana"/>
        <a:ea typeface="Verdana"/>
        <a:cs typeface="Verdana"/>
        <a:sym typeface="Verdan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700" autoAdjust="0"/>
  </p:normalViewPr>
  <p:slideViewPr>
    <p:cSldViewPr snapToGrid="0" snapToObjects="1">
      <p:cViewPr varScale="1">
        <p:scale>
          <a:sx n="136" d="100"/>
          <a:sy n="136" d="100"/>
        </p:scale>
        <p:origin x="-96" y="-216"/>
      </p:cViewPr>
      <p:guideLst>
        <p:guide orient="horz" pos="2160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110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08080"/>
                </a:solidFill>
              </a:defRPr>
            </a:lvl1pPr>
          </a:lstStyle>
          <a:p>
            <a:r>
              <a:t>(Logo del Ministerio correspondiente, jpg o png en color, mantener tamaño ejemplo)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2" name="Shape 6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t>(Logo BLANCO por Ministerio dependiendo de cada presentación Centrado, .PNG)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14162" y="2130426"/>
            <a:ext cx="10360502" cy="1470026"/>
          </a:xfrm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836897" y="274639"/>
            <a:ext cx="2742487" cy="5851526"/>
          </a:xfrm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09440" y="274639"/>
            <a:ext cx="8024312" cy="5851526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sz="half" idx="1"/>
          </p:nvPr>
        </p:nvSpPr>
        <p:spPr>
          <a:xfrm>
            <a:off x="4638526" y="3035300"/>
            <a:ext cx="7008574" cy="323669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457200">
              <a:spcBef>
                <a:spcPts val="300"/>
              </a:spcBef>
              <a:buSzTx/>
              <a:buFontTx/>
              <a:buNone/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Contenido de la slide en dos columnas de texto. Verdana 15pt. </a:t>
            </a:r>
          </a:p>
          <a:p>
            <a:pPr marL="934934" lvl="1" indent="-320182" defTabSz="457200">
              <a:spcBef>
                <a:spcPts val="300"/>
              </a:spcBef>
              <a:buFontTx/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1485648" lvl="2" indent="-256146" defTabSz="457200">
              <a:spcBef>
                <a:spcPts val="300"/>
              </a:spcBef>
              <a:buFontTx/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Texto texto texto texto texto texto texto texto texto texto texto texto texto texto texto.</a:t>
            </a:r>
          </a:p>
          <a:p>
            <a:pPr marL="2015017" lvl="3" indent="-170764" defTabSz="457200">
              <a:spcBef>
                <a:spcPts val="300"/>
              </a:spcBef>
              <a:buFontTx/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</a:p>
        </p:txBody>
      </p:sp>
      <p:pic>
        <p:nvPicPr>
          <p:cNvPr id="111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727" y="0"/>
            <a:ext cx="2708627" cy="1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5886661" y="6172200"/>
            <a:ext cx="2841838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914162" y="2130426"/>
            <a:ext cx="10360502" cy="147002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61475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229501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844252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459003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11237756" y="6356789"/>
            <a:ext cx="341629" cy="364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2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t>Clic para editar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62833" y="2906714"/>
            <a:ext cx="10360502" cy="150018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</a:defRPr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09440" y="1600202"/>
            <a:ext cx="53834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3800"/>
            </a:lvl1pPr>
            <a:lvl2pPr marL="1071012" indent="-456260">
              <a:spcBef>
                <a:spcPts val="900"/>
              </a:spcBef>
              <a:defRPr sz="3800"/>
            </a:lvl2pPr>
            <a:lvl3pPr marL="1662105" indent="-432603">
              <a:spcBef>
                <a:spcPts val="900"/>
              </a:spcBef>
              <a:defRPr sz="3800"/>
            </a:lvl3pPr>
            <a:lvl4pPr marL="2330931" indent="-486678">
              <a:spcBef>
                <a:spcPts val="900"/>
              </a:spcBef>
              <a:defRPr sz="3800"/>
            </a:lvl4pPr>
            <a:lvl5pPr marL="2945682" indent="-486678">
              <a:spcBef>
                <a:spcPts val="900"/>
              </a:spcBef>
              <a:defRPr sz="3800"/>
            </a:lvl5pPr>
          </a:lstStyle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09440" y="1535113"/>
            <a:ext cx="538551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200" b="1"/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91756" y="1535113"/>
            <a:ext cx="538763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2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 para editar título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09444" y="273049"/>
            <a:ext cx="4010039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t>Clic para editar título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4765492" y="273050"/>
            <a:ext cx="6813892" cy="5853116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609444" y="1435102"/>
            <a:ext cx="4010039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9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t>Clic para editar título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389096" y="612775"/>
            <a:ext cx="7313295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389096" y="5367339"/>
            <a:ext cx="7313295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900"/>
            </a:lvl1pPr>
          </a:lstStyle>
          <a:p>
            <a:r>
              <a:t>Haga clic para modificar el estilo de texto del patrón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1475" tIns="61475" rIns="61475" bIns="61475" anchor="ctr">
            <a:normAutofit/>
          </a:bodyPr>
          <a:lstStyle/>
          <a:p>
            <a:r>
              <a:t>Clic para editar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1475" tIns="61475" rIns="61475" bIns="61475">
            <a:normAutofit/>
          </a:bodyPr>
          <a:lstStyle/>
          <a:p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237756" y="6356788"/>
            <a:ext cx="341629" cy="364251"/>
          </a:xfrm>
          <a:prstGeom prst="rect">
            <a:avLst/>
          </a:prstGeom>
          <a:ln w="12700">
            <a:miter lim="400000"/>
          </a:ln>
        </p:spPr>
        <p:txBody>
          <a:bodyPr wrap="none" lIns="61475" tIns="61475" rIns="61475" bIns="61475" anchor="ctr">
            <a:spAutoFit/>
          </a:bodyPr>
          <a:lstStyle>
            <a:lvl1pPr indent="0" algn="r" defTabSz="614750">
              <a:defRPr sz="16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 xmlns:p14="http://schemas.microsoft.com/office/powerpoint/2010/main" spd="med"/>
  <p:txStyles>
    <p:titleStyle>
      <a:lvl1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61062" marR="0" indent="-461062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49526" marR="0" indent="-434774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642538" marR="0" indent="-413036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333777" marR="0" indent="-489524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948528" marR="0" indent="-489524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563279" marR="0" indent="-489524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4178031" marR="0" indent="-489525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4792781" marR="0" indent="-489525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5407533" marR="0" indent="-489524" algn="l" defTabSz="61475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14750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229501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844252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459003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073755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688507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303257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918009" algn="r" defTabSz="614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2.jpeg"/><Relationship Id="rId5" Type="http://schemas.openxmlformats.org/officeDocument/2006/relationships/image" Target="../media/image24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3.png" descr="SAG-ChileCMYK_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4547" y="2078234"/>
            <a:ext cx="1990206" cy="179977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5588" y="966061"/>
            <a:ext cx="121280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>
                <a:solidFill>
                  <a:srgbClr val="A6A6A6"/>
                </a:solidFill>
              </a:defRPr>
            </a:lvl1pPr>
          </a:lstStyle>
          <a:p>
            <a:r>
              <a:rPr dirty="0"/>
              <a:t>SERVICIO AGRÍCOLA Y </a:t>
            </a:r>
            <a:r>
              <a:rPr dirty="0" smtClean="0"/>
              <a:t>GANADERO</a:t>
            </a:r>
            <a:endParaRPr lang="es-ES_tradnl" dirty="0" smtClean="0"/>
          </a:p>
          <a:p>
            <a:r>
              <a:rPr lang="es-ES_tradnl" dirty="0" smtClean="0"/>
              <a:t>Divisi</a:t>
            </a:r>
            <a:r>
              <a:rPr lang="es-ES_tradnl" dirty="0" smtClean="0"/>
              <a:t>ón Protección Agrícola y Forestal</a:t>
            </a:r>
            <a:endParaRPr dirty="0"/>
          </a:p>
        </p:txBody>
      </p:sp>
      <p:pic>
        <p:nvPicPr>
          <p:cNvPr id="140" name="image1.png" descr="Complemento-Logo-Gobierno-160x14p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-61750" y="5494337"/>
            <a:ext cx="1228270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600">
                <a:solidFill>
                  <a:srgbClr val="797979"/>
                </a:solidFill>
              </a:defRPr>
            </a:pPr>
            <a:r>
              <a:t>SECCIÓN DE INTELIGENCIA FITOSANITARIA (SIF)</a:t>
            </a:r>
            <a:endParaRPr sz="3200"/>
          </a:p>
          <a:p>
            <a:pPr indent="0" algn="ctr">
              <a:defRPr sz="1600">
                <a:solidFill>
                  <a:srgbClr val="797979"/>
                </a:solidFill>
              </a:defRPr>
            </a:pPr>
            <a:r>
              <a:t>PORTAL PRODUCTOR RPF</a:t>
            </a:r>
            <a:endParaRPr sz="3200"/>
          </a:p>
          <a:p>
            <a:pPr indent="0" algn="ctr">
              <a:defRPr sz="1600">
                <a:solidFill>
                  <a:srgbClr val="797979"/>
                </a:solidFill>
              </a:defRPr>
            </a:pPr>
            <a:r>
              <a:t>https://vigilanciarpf.sag.gob.cl/rpf/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1317326" y="626268"/>
            <a:ext cx="8851934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rPr dirty="0"/>
              <a:t>PROCESO DE CÁLCULO LOCAL DE GRADOS DÍA EN EL MODELO CONTINUO (90 x 90 m)</a:t>
            </a:r>
          </a:p>
        </p:txBody>
      </p:sp>
      <p:sp>
        <p:nvSpPr>
          <p:cNvPr id="245" name="Shape 245"/>
          <p:cNvSpPr/>
          <p:nvPr/>
        </p:nvSpPr>
        <p:spPr>
          <a:xfrm>
            <a:off x="1364779" y="1715387"/>
            <a:ext cx="9065244" cy="2723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899" indent="-342899">
              <a:buSzPct val="100000"/>
              <a:buFont typeface="Wingdings"/>
              <a:buChar char="▪"/>
              <a:defRPr sz="1900">
                <a:solidFill>
                  <a:srgbClr val="376092"/>
                </a:solidFill>
              </a:defRPr>
            </a:pPr>
            <a:r>
              <a:rPr dirty="0"/>
              <a:t>Selecciona estaciones agrometeorológicas cercanas desde las que es factible extrapolar usando el modelo de área de influencia.</a:t>
            </a:r>
            <a:endParaRPr dirty="0">
              <a:solidFill>
                <a:schemeClr val="accent1"/>
              </a:solidFill>
            </a:endParaRPr>
          </a:p>
          <a:p>
            <a:pPr marL="342899" indent="-342899">
              <a:buSzPct val="100000"/>
              <a:buFont typeface="Wingdings"/>
              <a:buChar char="▪"/>
              <a:defRPr sz="1900">
                <a:solidFill>
                  <a:srgbClr val="376092"/>
                </a:solidFill>
              </a:defRPr>
            </a:pPr>
            <a:r>
              <a:rPr dirty="0"/>
              <a:t>Elimina cambios locales en las temperaturas de las estaciones seleccionadas por efecto de:</a:t>
            </a:r>
            <a:endParaRPr dirty="0">
              <a:solidFill>
                <a:schemeClr val="accent1"/>
              </a:solidFill>
            </a:endParaRPr>
          </a:p>
          <a:p>
            <a:pPr marL="742950" lvl="1" indent="-285750">
              <a:buSzPct val="100000"/>
              <a:buFont typeface="Arial"/>
              <a:buChar char="•"/>
              <a:defRPr sz="1900">
                <a:solidFill>
                  <a:srgbClr val="376092"/>
                </a:solidFill>
              </a:defRPr>
            </a:pPr>
            <a:r>
              <a:rPr dirty="0"/>
              <a:t>Compresiones adiabáticas.</a:t>
            </a:r>
          </a:p>
          <a:p>
            <a:pPr marL="742950" lvl="1" indent="-285750">
              <a:buSzPct val="100000"/>
              <a:buFont typeface="Arial"/>
              <a:buChar char="•"/>
              <a:defRPr sz="1900">
                <a:solidFill>
                  <a:srgbClr val="376092"/>
                </a:solidFill>
              </a:defRPr>
            </a:pPr>
            <a:r>
              <a:rPr dirty="0"/>
              <a:t>Radiación solar incidente.</a:t>
            </a:r>
          </a:p>
          <a:p>
            <a:pPr marL="342899" indent="-342899">
              <a:buSzPct val="100000"/>
              <a:buFont typeface="Wingdings"/>
              <a:buChar char="▪"/>
              <a:defRPr sz="1900">
                <a:solidFill>
                  <a:srgbClr val="376092"/>
                </a:solidFill>
              </a:defRPr>
            </a:pPr>
            <a:r>
              <a:rPr dirty="0"/>
              <a:t>Extrapola la temperatura </a:t>
            </a:r>
            <a:r>
              <a:rPr dirty="0" smtClean="0"/>
              <a:t>a </a:t>
            </a:r>
            <a:r>
              <a:rPr dirty="0"/>
              <a:t>la localización dada según el gradiente en altura SNMM, </a:t>
            </a:r>
            <a:r>
              <a:rPr lang="es-ES_tradnl" dirty="0" smtClean="0"/>
              <a:t>l</a:t>
            </a:r>
            <a:r>
              <a:rPr dirty="0" smtClean="0"/>
              <a:t>atitud </a:t>
            </a:r>
            <a:r>
              <a:rPr dirty="0"/>
              <a:t>y </a:t>
            </a:r>
            <a:r>
              <a:rPr lang="es-ES_tradnl" dirty="0" smtClean="0"/>
              <a:t>l</a:t>
            </a:r>
            <a:r>
              <a:rPr dirty="0" smtClean="0"/>
              <a:t>ongitud </a:t>
            </a:r>
            <a:r>
              <a:rPr dirty="0"/>
              <a:t>(dependiendo de la hora</a:t>
            </a:r>
            <a:r>
              <a:rPr dirty="0" smtClean="0"/>
              <a:t>)</a:t>
            </a:r>
            <a:r>
              <a:rPr lang="es-ES_tradnl" dirty="0" smtClean="0"/>
              <a:t>, p</a:t>
            </a:r>
            <a:r>
              <a:rPr dirty="0" smtClean="0"/>
              <a:t>ara </a:t>
            </a:r>
            <a:r>
              <a:rPr dirty="0"/>
              <a:t>cada una de las estaciones </a:t>
            </a:r>
            <a:r>
              <a:rPr dirty="0" smtClean="0"/>
              <a:t>seleccionadas</a:t>
            </a:r>
            <a:r>
              <a:rPr lang="es-ES_tradnl" dirty="0" smtClean="0"/>
              <a:t>:</a:t>
            </a:r>
          </a:p>
        </p:txBody>
      </p:sp>
      <p:pic>
        <p:nvPicPr>
          <p:cNvPr id="246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45"/>
          <p:cNvSpPr/>
          <p:nvPr/>
        </p:nvSpPr>
        <p:spPr>
          <a:xfrm>
            <a:off x="1733853" y="4383667"/>
            <a:ext cx="8435407" cy="213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899" indent="-342899">
              <a:buSzPct val="100000"/>
              <a:buFont typeface="Wingdings"/>
              <a:buChar char="▪"/>
              <a:defRPr sz="1900">
                <a:solidFill>
                  <a:srgbClr val="376092"/>
                </a:solidFill>
              </a:defRPr>
            </a:pPr>
            <a:r>
              <a:rPr dirty="0" smtClean="0"/>
              <a:t>Aplica </a:t>
            </a:r>
            <a:r>
              <a:rPr dirty="0"/>
              <a:t>los cambios locales en las temperaturas por efecto de:</a:t>
            </a:r>
            <a:endParaRPr dirty="0">
              <a:solidFill>
                <a:schemeClr val="accent1"/>
              </a:solidFill>
            </a:endParaRPr>
          </a:p>
          <a:p>
            <a:pPr marL="742950" lvl="8" indent="-285750">
              <a:buSzPct val="100000"/>
              <a:buFont typeface="Arial"/>
              <a:buChar char="•"/>
              <a:defRPr sz="1900">
                <a:solidFill>
                  <a:srgbClr val="376092"/>
                </a:solidFill>
              </a:defRPr>
            </a:pPr>
            <a:r>
              <a:rPr dirty="0"/>
              <a:t>Compresiones adiabáticas.</a:t>
            </a:r>
          </a:p>
          <a:p>
            <a:pPr marL="742950" lvl="5" indent="-285750">
              <a:buSzPct val="100000"/>
              <a:buFont typeface="Arial"/>
              <a:buChar char="•"/>
              <a:defRPr sz="1900">
                <a:solidFill>
                  <a:srgbClr val="376092"/>
                </a:solidFill>
              </a:defRPr>
            </a:pPr>
            <a:r>
              <a:rPr dirty="0"/>
              <a:t>Radiación solar incidente.</a:t>
            </a:r>
          </a:p>
          <a:p>
            <a:pPr marL="342899" lvl="4" indent="-342899">
              <a:buSzPct val="100000"/>
              <a:buFont typeface="Wingdings"/>
              <a:buChar char="▪"/>
              <a:defRPr sz="1900">
                <a:solidFill>
                  <a:srgbClr val="376092"/>
                </a:solidFill>
              </a:defRPr>
            </a:pPr>
            <a:r>
              <a:rPr dirty="0"/>
              <a:t>Pondera cada una de estas T° extrapoladas según el modelo de áreas de influencia.</a:t>
            </a:r>
          </a:p>
          <a:p>
            <a:pPr marL="342899" lvl="4" indent="-342899">
              <a:buSzPct val="100000"/>
              <a:buFont typeface="Wingdings"/>
              <a:buChar char="▪"/>
              <a:defRPr sz="1900">
                <a:solidFill>
                  <a:srgbClr val="376092"/>
                </a:solidFill>
              </a:defRPr>
            </a:pPr>
            <a:r>
              <a:rPr dirty="0"/>
              <a:t>Calcula el promedio ponderado para determinar la temperatura local.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317326" y="626268"/>
            <a:ext cx="753435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QUÉ ES EL PORTAL PRODUCTOR RPF</a:t>
            </a:r>
          </a:p>
        </p:txBody>
      </p:sp>
      <p:sp>
        <p:nvSpPr>
          <p:cNvPr id="250" name="Shape 250"/>
          <p:cNvSpPr/>
          <p:nvPr/>
        </p:nvSpPr>
        <p:spPr>
          <a:xfrm>
            <a:off x="1459484" y="1715389"/>
            <a:ext cx="3844437" cy="252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lnSpc>
                <a:spcPct val="110000"/>
              </a:lnSpc>
              <a:spcBef>
                <a:spcPts val="400"/>
              </a:spcBef>
              <a:defRPr>
                <a:solidFill>
                  <a:srgbClr val="376092"/>
                </a:solidFill>
              </a:defRPr>
            </a:lvl1pPr>
          </a:lstStyle>
          <a:p>
            <a:r>
              <a:t>Es una plataforma web que pone al servicio de los productores agrícolas un sistema de apoyo a la toma de decisiones para reducir el impacto de las plagas y enfermedades en el sector hortofrutícola nacional. </a:t>
            </a:r>
          </a:p>
        </p:txBody>
      </p:sp>
      <p:pic>
        <p:nvPicPr>
          <p:cNvPr id="251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57870" y="1614967"/>
            <a:ext cx="6110797" cy="4290408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1317326" y="626268"/>
            <a:ext cx="925520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¿QUÉ TIPO DE INFORMACIÓN UTILIZA?</a:t>
            </a:r>
          </a:p>
        </p:txBody>
      </p:sp>
      <p:sp>
        <p:nvSpPr>
          <p:cNvPr id="256" name="Shape 256"/>
          <p:cNvSpPr/>
          <p:nvPr/>
        </p:nvSpPr>
        <p:spPr>
          <a:xfrm>
            <a:off x="1459485" y="1715389"/>
            <a:ext cx="3752960" cy="282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lnSpc>
                <a:spcPct val="110000"/>
              </a:lnSpc>
              <a:spcBef>
                <a:spcPts val="400"/>
              </a:spcBef>
              <a:defRPr>
                <a:solidFill>
                  <a:srgbClr val="376092"/>
                </a:solidFill>
              </a:defRPr>
            </a:lvl1pPr>
          </a:lstStyle>
          <a:p>
            <a:r>
              <a:rPr dirty="0"/>
              <a:t>Utiliza una serie de herramientas tecnológicas como Sistemas de Información </a:t>
            </a:r>
            <a:r>
              <a:rPr lang="es-ES_tradnl" dirty="0" smtClean="0"/>
              <a:t>G</a:t>
            </a:r>
            <a:r>
              <a:rPr dirty="0" smtClean="0"/>
              <a:t>eoespacial </a:t>
            </a:r>
            <a:r>
              <a:rPr dirty="0"/>
              <a:t>(SIG), </a:t>
            </a:r>
            <a:r>
              <a:rPr lang="es-ES_tradnl" dirty="0" smtClean="0"/>
              <a:t>t</a:t>
            </a:r>
            <a:r>
              <a:rPr dirty="0" smtClean="0"/>
              <a:t>eledetección</a:t>
            </a:r>
            <a:r>
              <a:rPr dirty="0"/>
              <a:t>, información meteorológica (RAN &amp; DMC), </a:t>
            </a:r>
            <a:r>
              <a:rPr lang="es-ES_tradnl" dirty="0" smtClean="0"/>
              <a:t>m</a:t>
            </a:r>
            <a:r>
              <a:rPr dirty="0" smtClean="0"/>
              <a:t>odelamiento </a:t>
            </a:r>
            <a:r>
              <a:rPr lang="es-ES_tradnl" dirty="0" smtClean="0"/>
              <a:t>b</a:t>
            </a:r>
            <a:r>
              <a:rPr dirty="0" smtClean="0"/>
              <a:t>io-</a:t>
            </a:r>
            <a:r>
              <a:rPr lang="es-ES_tradnl" dirty="0" smtClean="0"/>
              <a:t>c</a:t>
            </a:r>
            <a:r>
              <a:rPr dirty="0" smtClean="0"/>
              <a:t>limático</a:t>
            </a:r>
            <a:r>
              <a:rPr dirty="0"/>
              <a:t>, </a:t>
            </a:r>
            <a:r>
              <a:rPr lang="es-ES_tradnl" dirty="0" smtClean="0"/>
              <a:t>s</a:t>
            </a:r>
            <a:r>
              <a:rPr dirty="0" smtClean="0"/>
              <a:t>istema </a:t>
            </a:r>
            <a:r>
              <a:rPr dirty="0"/>
              <a:t>de </a:t>
            </a:r>
            <a:r>
              <a:rPr lang="es-ES_tradnl" dirty="0" smtClean="0"/>
              <a:t>m</a:t>
            </a:r>
            <a:r>
              <a:rPr dirty="0" smtClean="0"/>
              <a:t>onitoreo </a:t>
            </a:r>
            <a:r>
              <a:rPr dirty="0"/>
              <a:t>y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r>
              <a:rPr dirty="0"/>
              <a:t>.</a:t>
            </a:r>
          </a:p>
        </p:txBody>
      </p:sp>
      <p:pic>
        <p:nvPicPr>
          <p:cNvPr id="25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6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20046" r="20517"/>
          <a:stretch/>
        </p:blipFill>
        <p:spPr>
          <a:xfrm>
            <a:off x="5509516" y="1251003"/>
            <a:ext cx="5266725" cy="5344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1317326" y="626268"/>
            <a:ext cx="927772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¿PARA QUÉ SIRVE EL PORTAL PRODUCTOR?</a:t>
            </a:r>
          </a:p>
        </p:txBody>
      </p:sp>
      <p:sp>
        <p:nvSpPr>
          <p:cNvPr id="262" name="Shape 262"/>
          <p:cNvSpPr/>
          <p:nvPr/>
        </p:nvSpPr>
        <p:spPr>
          <a:xfrm>
            <a:off x="1398316" y="1664588"/>
            <a:ext cx="9115744" cy="416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 sz="2200">
                <a:solidFill>
                  <a:srgbClr val="376092"/>
                </a:solidFill>
              </a:defRPr>
            </a:pPr>
            <a:r>
              <a:rPr dirty="0"/>
              <a:t>Permite programar pronósticos y alertas fitosanitarias con 8 días de anticipación por cuartel/variedad para una plaga especifica.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 sz="2200">
                <a:solidFill>
                  <a:srgbClr val="376092"/>
                </a:solidFill>
              </a:defRPr>
            </a:pPr>
            <a:r>
              <a:rPr dirty="0"/>
              <a:t>Programar controles químicos.</a:t>
            </a: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 sz="2200">
                <a:solidFill>
                  <a:srgbClr val="376092"/>
                </a:solidFill>
              </a:defRPr>
            </a:pPr>
            <a:r>
              <a:rPr dirty="0"/>
              <a:t>Visualizar mapas agrometeorológicos a resolución de 90 por 90 metros.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 sz="2200">
                <a:solidFill>
                  <a:srgbClr val="376092"/>
                </a:solidFill>
              </a:defRPr>
            </a:pPr>
            <a:r>
              <a:rPr dirty="0"/>
              <a:t>Visualizar mapas de fenologías de plagas.</a:t>
            </a: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 sz="2200">
                <a:solidFill>
                  <a:srgbClr val="376092"/>
                </a:solidFill>
              </a:defRPr>
            </a:pPr>
            <a:r>
              <a:rPr dirty="0"/>
              <a:t>Consultar información de variables meteorológicas y de acumulación térmica por periodo, por estación meteorológica.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 sz="2200">
                <a:solidFill>
                  <a:srgbClr val="376092"/>
                </a:solidFill>
              </a:defRPr>
            </a:pPr>
            <a:r>
              <a:rPr dirty="0"/>
              <a:t>Permite generar un diagnóstico inicial ante síntomas producidos en diferentes órganos de la planta.</a:t>
            </a:r>
          </a:p>
        </p:txBody>
      </p:sp>
      <p:pic>
        <p:nvPicPr>
          <p:cNvPr id="263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1317326" y="626268"/>
            <a:ext cx="932093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SISTEMAS DISPONIBLES EN PORTAL PRODUCTOR</a:t>
            </a:r>
          </a:p>
        </p:txBody>
      </p:sp>
      <p:pic>
        <p:nvPicPr>
          <p:cNvPr id="26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" name="Group 273"/>
          <p:cNvGrpSpPr/>
          <p:nvPr/>
        </p:nvGrpSpPr>
        <p:grpSpPr>
          <a:xfrm>
            <a:off x="1390548" y="1738727"/>
            <a:ext cx="4466343" cy="4516279"/>
            <a:chOff x="0" y="0"/>
            <a:chExt cx="4466342" cy="4516278"/>
          </a:xfrm>
        </p:grpSpPr>
        <p:sp>
          <p:nvSpPr>
            <p:cNvPr id="269" name="Shape 269"/>
            <p:cNvSpPr/>
            <p:nvPr/>
          </p:nvSpPr>
          <p:spPr>
            <a:xfrm>
              <a:off x="0" y="667791"/>
              <a:ext cx="4466343" cy="3848488"/>
            </a:xfrm>
            <a:prstGeom prst="rect">
              <a:avLst/>
            </a:prstGeom>
            <a:solidFill>
              <a:srgbClr val="DCE6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>
                <a:spcBef>
                  <a:spcPts val="400"/>
                </a:spcBef>
                <a:defRPr>
                  <a:solidFill>
                    <a:schemeClr val="accent1"/>
                  </a:solidFill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0" y="667791"/>
              <a:ext cx="4466343" cy="3784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Sistema de Pronóstico Fitosanitario para </a:t>
              </a:r>
              <a:r>
                <a:rPr b="1" i="1" dirty="0">
                  <a:latin typeface="Times New Roman"/>
                  <a:ea typeface="Times New Roman"/>
                  <a:cs typeface="Times New Roman"/>
                  <a:sym typeface="Times New Roman"/>
                </a:rPr>
                <a:t>Lobesia botrana</a:t>
              </a:r>
              <a:r>
                <a:rPr i="1" dirty="0"/>
                <a:t>.</a:t>
              </a:r>
            </a:p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Programación de </a:t>
              </a:r>
              <a:r>
                <a:rPr lang="es-ES_tradnl" dirty="0" smtClean="0"/>
                <a:t>a</a:t>
              </a:r>
              <a:r>
                <a:rPr dirty="0" smtClean="0"/>
                <a:t>lertas </a:t>
              </a:r>
              <a:r>
                <a:rPr dirty="0"/>
                <a:t>y </a:t>
              </a:r>
              <a:r>
                <a:rPr lang="es-ES_tradnl" dirty="0" smtClean="0"/>
                <a:t>c</a:t>
              </a:r>
              <a:r>
                <a:rPr dirty="0" smtClean="0"/>
                <a:t>ontroles </a:t>
              </a:r>
              <a:r>
                <a:rPr lang="es-ES_tradnl" dirty="0" smtClean="0"/>
                <a:t>q</a:t>
              </a:r>
              <a:r>
                <a:rPr dirty="0" smtClean="0"/>
                <a:t>uímicos</a:t>
              </a:r>
              <a:r>
                <a:rPr dirty="0"/>
                <a:t>.</a:t>
              </a:r>
            </a:p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Mapa Información Agrometeorológica.</a:t>
              </a:r>
            </a:p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Mapa Fenología de Plagas.</a:t>
              </a:r>
            </a:p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Variables Meteorológicas en Estaciones.</a:t>
              </a:r>
            </a:p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Datos de GDA en EMA.</a:t>
              </a:r>
            </a:p>
            <a:p>
              <a:pPr marL="285750" indent="-285750"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Control de Datos Agrometeorológicos.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0" y="0"/>
              <a:ext cx="4466343" cy="668502"/>
            </a:xfrm>
            <a:prstGeom prst="rect">
              <a:avLst/>
            </a:prstGeom>
            <a:solidFill>
              <a:srgbClr val="31859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>
                <a:spcBef>
                  <a:spcPts val="4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0" y="0"/>
              <a:ext cx="4466343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indent="0">
                <a:spcBef>
                  <a:spcPts val="400"/>
                </a:spcBef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SISTEMA DE ALERTA FITOSANITARIO</a:t>
              </a:r>
            </a:p>
          </p:txBody>
        </p:sp>
      </p:grpSp>
      <p:grpSp>
        <p:nvGrpSpPr>
          <p:cNvPr id="278" name="Group 278"/>
          <p:cNvGrpSpPr/>
          <p:nvPr/>
        </p:nvGrpSpPr>
        <p:grpSpPr>
          <a:xfrm>
            <a:off x="6139265" y="1738727"/>
            <a:ext cx="4469459" cy="1709912"/>
            <a:chOff x="0" y="0"/>
            <a:chExt cx="4469458" cy="1709910"/>
          </a:xfrm>
        </p:grpSpPr>
        <p:sp>
          <p:nvSpPr>
            <p:cNvPr id="274" name="Shape 274"/>
            <p:cNvSpPr/>
            <p:nvPr/>
          </p:nvSpPr>
          <p:spPr>
            <a:xfrm>
              <a:off x="0" y="667791"/>
              <a:ext cx="4469458" cy="1042119"/>
            </a:xfrm>
            <a:prstGeom prst="rect">
              <a:avLst/>
            </a:prstGeom>
            <a:solidFill>
              <a:srgbClr val="DCE6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>
                <a:lnSpc>
                  <a:spcPct val="80000"/>
                </a:lnSpc>
                <a:spcBef>
                  <a:spcPts val="400"/>
                </a:spcBef>
                <a:defRPr>
                  <a:solidFill>
                    <a:schemeClr val="accent1"/>
                  </a:solidFill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0" y="667791"/>
              <a:ext cx="4469458" cy="868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85750" indent="-285750">
                <a:lnSpc>
                  <a:spcPct val="80000"/>
                </a:lnSpc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Sistema Experto de Arándanos.</a:t>
              </a:r>
            </a:p>
            <a:p>
              <a:pPr marL="285750" indent="-285750">
                <a:lnSpc>
                  <a:spcPct val="80000"/>
                </a:lnSpc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Sistema Experto de </a:t>
              </a:r>
              <a:r>
                <a:rPr dirty="0" smtClean="0"/>
                <a:t>Frambuesa</a:t>
              </a:r>
              <a:r>
                <a:rPr lang="es-ES_tradnl" dirty="0" smtClean="0"/>
                <a:t>s</a:t>
              </a:r>
              <a:r>
                <a:rPr dirty="0" smtClean="0"/>
                <a:t>.</a:t>
              </a:r>
              <a:endParaRPr dirty="0"/>
            </a:p>
            <a:p>
              <a:pPr marL="285750" indent="-285750">
                <a:lnSpc>
                  <a:spcPct val="80000"/>
                </a:lnSpc>
                <a:spcBef>
                  <a:spcPts val="400"/>
                </a:spcBef>
                <a:buSzPct val="100000"/>
                <a:buFont typeface="Wingdings"/>
                <a:buChar char="▪"/>
                <a:defRPr>
                  <a:solidFill>
                    <a:schemeClr val="accent1"/>
                  </a:solidFill>
                </a:defRPr>
              </a:pPr>
              <a:r>
                <a:rPr dirty="0"/>
                <a:t>Listado de plagas y enfermedades.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0" y="0"/>
              <a:ext cx="4469458" cy="668502"/>
            </a:xfrm>
            <a:prstGeom prst="rect">
              <a:avLst/>
            </a:prstGeom>
            <a:solidFill>
              <a:srgbClr val="604A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>
                <a:spcBef>
                  <a:spcPts val="4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0" y="0"/>
              <a:ext cx="4469458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indent="0">
                <a:spcBef>
                  <a:spcPts val="400"/>
                </a:spcBef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SISTEMA EXPERTO DE DIAGNÓSTICO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1317326" y="626268"/>
            <a:ext cx="933656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¿QUÉ ES EL SISTEMA DE ALERTA FITOSANITARIO?</a:t>
            </a:r>
          </a:p>
        </p:txBody>
      </p:sp>
      <p:sp>
        <p:nvSpPr>
          <p:cNvPr id="281" name="Shape 281"/>
          <p:cNvSpPr/>
          <p:nvPr/>
        </p:nvSpPr>
        <p:spPr>
          <a:xfrm>
            <a:off x="1459484" y="1715387"/>
            <a:ext cx="8643179" cy="340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lnSpc>
                <a:spcPct val="120000"/>
              </a:lnSpc>
              <a:spcBef>
                <a:spcPts val="400"/>
              </a:spcBef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Es un conjunto de herramientas sistematizadas compuestas por diferentes capas de información agroclimática, geográfica y biológica que permiten  modelar y pronosticar la acumulación térmica diaria para diferentes áreas agrícolas, por </a:t>
            </a:r>
            <a:r>
              <a:rPr dirty="0" smtClean="0"/>
              <a:t>ende</a:t>
            </a:r>
            <a:r>
              <a:rPr lang="es-ES_tradnl" dirty="0" smtClean="0"/>
              <a:t>,</a:t>
            </a:r>
            <a:r>
              <a:rPr dirty="0" smtClean="0"/>
              <a:t> </a:t>
            </a:r>
            <a:r>
              <a:rPr dirty="0"/>
              <a:t>determinar el desarrollo fenológico de plagas claves en los distintos huertos hortofrutícolas del territorio nacional, con el objetivo de alertar y sugerir momentos </a:t>
            </a:r>
            <a:r>
              <a:rPr dirty="0" smtClean="0"/>
              <a:t>oportun</a:t>
            </a:r>
            <a:r>
              <a:rPr lang="es-ES_tradnl" dirty="0" smtClean="0"/>
              <a:t>o</a:t>
            </a:r>
            <a:r>
              <a:rPr dirty="0" smtClean="0"/>
              <a:t>s </a:t>
            </a:r>
            <a:r>
              <a:rPr dirty="0"/>
              <a:t>de monitoreo y control fitosanitario. </a:t>
            </a:r>
          </a:p>
        </p:txBody>
      </p:sp>
      <p:pic>
        <p:nvPicPr>
          <p:cNvPr id="282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1459483" y="1573228"/>
            <a:ext cx="2975832" cy="4369031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705413" y="1573230"/>
            <a:ext cx="2975832" cy="436902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7922911" y="1573228"/>
            <a:ext cx="2975832" cy="4369031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1317326" y="626268"/>
            <a:ext cx="753435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MÓDULOS DEL SISTEMA DE ALERTA</a:t>
            </a:r>
          </a:p>
        </p:txBody>
      </p:sp>
      <p:sp>
        <p:nvSpPr>
          <p:cNvPr id="289" name="Shape 289"/>
          <p:cNvSpPr/>
          <p:nvPr/>
        </p:nvSpPr>
        <p:spPr>
          <a:xfrm>
            <a:off x="1459483" y="2748416"/>
            <a:ext cx="297583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spcBef>
                <a:spcPts val="400"/>
              </a:spcBef>
              <a:defRPr sz="2000" b="1">
                <a:solidFill>
                  <a:schemeClr val="accent1"/>
                </a:solidFill>
              </a:defRPr>
            </a:lvl1pPr>
          </a:lstStyle>
          <a:p>
            <a:r>
              <a:t>Módulo de Adquisición y Modelamiento</a:t>
            </a:r>
          </a:p>
        </p:txBody>
      </p:sp>
      <p:pic>
        <p:nvPicPr>
          <p:cNvPr id="290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2554215" y="1835835"/>
            <a:ext cx="786371" cy="78637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CFD7E7">
                <a:alpha val="90000"/>
              </a:srgbClr>
            </a:solidFill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5800145" y="1847831"/>
            <a:ext cx="786371" cy="78637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CFD7E7">
                <a:alpha val="90000"/>
              </a:srgbClr>
            </a:solidFill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9017643" y="1829613"/>
            <a:ext cx="786371" cy="786371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CFD7E7">
                <a:alpha val="90000"/>
              </a:srgbClr>
            </a:solidFill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4700675" y="2748416"/>
            <a:ext cx="298530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spcBef>
                <a:spcPts val="400"/>
              </a:spcBef>
              <a:defRPr sz="2000" b="1">
                <a:solidFill>
                  <a:schemeClr val="accent1"/>
                </a:solidFill>
              </a:defRPr>
            </a:pPr>
            <a:r>
              <a:t>Módulo de </a:t>
            </a:r>
            <a:br/>
            <a:r>
              <a:t>Atención a Consultas</a:t>
            </a:r>
          </a:p>
        </p:txBody>
      </p:sp>
      <p:sp>
        <p:nvSpPr>
          <p:cNvPr id="296" name="Shape 296"/>
          <p:cNvSpPr/>
          <p:nvPr/>
        </p:nvSpPr>
        <p:spPr>
          <a:xfrm>
            <a:off x="7922911" y="2748416"/>
            <a:ext cx="297583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spcBef>
                <a:spcPts val="400"/>
              </a:spcBef>
              <a:defRPr sz="2000" b="1">
                <a:solidFill>
                  <a:schemeClr val="accent1"/>
                </a:solidFill>
              </a:defRPr>
            </a:pPr>
            <a:r>
              <a:t>Módulo de Administración </a:t>
            </a:r>
            <a:br/>
            <a:r>
              <a:t>y Análisis</a:t>
            </a:r>
          </a:p>
        </p:txBody>
      </p:sp>
      <p:sp>
        <p:nvSpPr>
          <p:cNvPr id="297" name="Shape 297"/>
          <p:cNvSpPr/>
          <p:nvPr/>
        </p:nvSpPr>
        <p:spPr>
          <a:xfrm>
            <a:off x="1459483" y="3952031"/>
            <a:ext cx="2975832" cy="1081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8650" indent="-342900">
              <a:lnSpc>
                <a:spcPct val="70000"/>
              </a:lnSpc>
              <a:spcBef>
                <a:spcPts val="300"/>
              </a:spcBef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Procesos.</a:t>
            </a:r>
          </a:p>
          <a:p>
            <a:pPr marL="628650" indent="-342900">
              <a:lnSpc>
                <a:spcPct val="70000"/>
              </a:lnSpc>
              <a:spcBef>
                <a:spcPts val="300"/>
              </a:spcBef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BBDD Meteo.</a:t>
            </a:r>
          </a:p>
          <a:p>
            <a:pPr marL="628650" indent="-342900">
              <a:lnSpc>
                <a:spcPct val="70000"/>
              </a:lnSpc>
              <a:spcBef>
                <a:spcPts val="300"/>
              </a:spcBef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Modelamiento.</a:t>
            </a:r>
          </a:p>
          <a:p>
            <a:pPr marL="628650" indent="-342900">
              <a:lnSpc>
                <a:spcPct val="70000"/>
              </a:lnSpc>
              <a:spcBef>
                <a:spcPts val="300"/>
              </a:spcBef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BBDD Raster.</a:t>
            </a:r>
          </a:p>
        </p:txBody>
      </p:sp>
      <p:sp>
        <p:nvSpPr>
          <p:cNvPr id="298" name="Shape 298"/>
          <p:cNvSpPr/>
          <p:nvPr/>
        </p:nvSpPr>
        <p:spPr>
          <a:xfrm>
            <a:off x="4700675" y="3952032"/>
            <a:ext cx="2985309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Rutinas automáticas.</a:t>
            </a:r>
          </a:p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Actualiza portales RPF.</a:t>
            </a:r>
          </a:p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Responde consultas.</a:t>
            </a:r>
          </a:p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Envía alertas programadas.</a:t>
            </a:r>
          </a:p>
        </p:txBody>
      </p:sp>
      <p:sp>
        <p:nvSpPr>
          <p:cNvPr id="299" name="Shape 299"/>
          <p:cNvSpPr/>
          <p:nvPr/>
        </p:nvSpPr>
        <p:spPr>
          <a:xfrm>
            <a:off x="7922911" y="3952032"/>
            <a:ext cx="2975832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Evalúa Conexión.</a:t>
            </a:r>
          </a:p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Funcionamiento de EMA.</a:t>
            </a:r>
          </a:p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Visualizar mapas.</a:t>
            </a:r>
          </a:p>
          <a:p>
            <a:pPr marL="342900" indent="-342900">
              <a:buSzPct val="100000"/>
              <a:buFont typeface="Wingdings"/>
              <a:buChar char="▪"/>
              <a:defRPr b="1" spc="-150">
                <a:ln w="9524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Análisis específicos.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 flipV="1">
            <a:off x="8482672" y="2422923"/>
            <a:ext cx="1060965" cy="501602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8706094" y="4421780"/>
            <a:ext cx="837543" cy="388034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1317327" y="471222"/>
            <a:ext cx="9291396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FLUJO DE DATOS SISTEMA DE ALERTA FITOSANITARIO</a:t>
            </a:r>
          </a:p>
        </p:txBody>
      </p:sp>
      <p:pic>
        <p:nvPicPr>
          <p:cNvPr id="304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382221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9395863" y="3203329"/>
            <a:ext cx="2501534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spcBef>
                <a:spcPts val="30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t>Portal Productor RPF</a:t>
            </a:r>
          </a:p>
        </p:txBody>
      </p:sp>
      <p:sp>
        <p:nvSpPr>
          <p:cNvPr id="307" name="Shape 307"/>
          <p:cNvSpPr/>
          <p:nvPr/>
        </p:nvSpPr>
        <p:spPr>
          <a:xfrm>
            <a:off x="6197320" y="5658205"/>
            <a:ext cx="334631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defRPr sz="1200">
                <a:solidFill>
                  <a:schemeClr val="accent1"/>
                </a:solidFill>
              </a:defRPr>
            </a:pPr>
            <a:r>
              <a:rPr dirty="0"/>
              <a:t>Hay 3 módulos que operan por zona:</a:t>
            </a:r>
            <a:endParaRPr sz="1800" dirty="0"/>
          </a:p>
          <a:p>
            <a:pPr marL="285750" indent="-285750">
              <a:buSzPct val="100000"/>
              <a:buFont typeface="Arial"/>
              <a:buChar char="•"/>
              <a:defRPr sz="1200">
                <a:solidFill>
                  <a:schemeClr val="accent1"/>
                </a:solidFill>
              </a:defRPr>
            </a:pPr>
            <a:r>
              <a:rPr dirty="0"/>
              <a:t>Modulo Administración y </a:t>
            </a:r>
            <a:r>
              <a:rPr lang="es-ES_tradnl" dirty="0" smtClean="0"/>
              <a:t>A</a:t>
            </a:r>
            <a:r>
              <a:rPr dirty="0" smtClean="0"/>
              <a:t>nálisis</a:t>
            </a:r>
            <a:r>
              <a:rPr dirty="0"/>
              <a:t>.</a:t>
            </a:r>
          </a:p>
          <a:p>
            <a:pPr marL="285750" indent="-285750">
              <a:buSzPct val="100000"/>
              <a:buFont typeface="Arial"/>
              <a:buChar char="•"/>
              <a:defRPr sz="1200">
                <a:solidFill>
                  <a:schemeClr val="accent1"/>
                </a:solidFill>
              </a:defRPr>
            </a:pPr>
            <a:r>
              <a:rPr dirty="0"/>
              <a:t>Modulo Adquisición y Modelamiento.</a:t>
            </a:r>
          </a:p>
          <a:p>
            <a:pPr marL="285750" indent="-285750">
              <a:buSzPct val="100000"/>
              <a:buFont typeface="Arial"/>
              <a:buChar char="•"/>
              <a:defRPr sz="1200">
                <a:solidFill>
                  <a:schemeClr val="accent1"/>
                </a:solidFill>
              </a:defRPr>
            </a:pPr>
            <a:r>
              <a:rPr dirty="0"/>
              <a:t>Modulo Atención a Consultas.</a:t>
            </a:r>
          </a:p>
        </p:txBody>
      </p:sp>
      <p:pic>
        <p:nvPicPr>
          <p:cNvPr id="308" name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74349" y="1402638"/>
            <a:ext cx="1944564" cy="1698509"/>
          </a:xfrm>
          <a:prstGeom prst="rect">
            <a:avLst/>
          </a:prstGeom>
          <a:ln>
            <a:solidFill>
              <a:schemeClr val="accent1"/>
            </a:solidFill>
            <a:miter/>
          </a:ln>
          <a:effectLst>
            <a:outerShdw blurRad="139700" dist="50800" dir="2700000" rotWithShape="0">
              <a:srgbClr val="000000">
                <a:alpha val="24000"/>
              </a:srgbClr>
            </a:outerShdw>
          </a:effectLst>
        </p:spPr>
      </p:pic>
      <p:pic>
        <p:nvPicPr>
          <p:cNvPr id="309" name="image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39400" y="4051127"/>
            <a:ext cx="1920848" cy="1678024"/>
          </a:xfrm>
          <a:prstGeom prst="rect">
            <a:avLst/>
          </a:prstGeom>
          <a:ln>
            <a:solidFill>
              <a:schemeClr val="accent1"/>
            </a:solidFill>
            <a:miter/>
          </a:ln>
          <a:effectLst>
            <a:outerShdw blurRad="139700" dist="50800" dir="2700000" rotWithShape="0">
              <a:srgbClr val="000000">
                <a:alpha val="24000"/>
              </a:srgbClr>
            </a:outerShdw>
          </a:effectLst>
        </p:spPr>
      </p:pic>
      <p:sp>
        <p:nvSpPr>
          <p:cNvPr id="310" name="Shape 310"/>
          <p:cNvSpPr/>
          <p:nvPr/>
        </p:nvSpPr>
        <p:spPr>
          <a:xfrm>
            <a:off x="9395863" y="5819059"/>
            <a:ext cx="2501534" cy="56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spcBef>
                <a:spcPts val="300"/>
              </a:spcBef>
              <a:defRPr sz="1400" b="1">
                <a:solidFill>
                  <a:schemeClr val="accent1"/>
                </a:solidFill>
              </a:defRPr>
            </a:pPr>
            <a:r>
              <a:t>Sistema de Alerta </a:t>
            </a:r>
            <a:endParaRPr sz="1800"/>
          </a:p>
          <a:p>
            <a:pPr indent="0" algn="ctr">
              <a:spcBef>
                <a:spcPts val="300"/>
              </a:spcBef>
              <a:defRPr sz="1400" b="1">
                <a:solidFill>
                  <a:schemeClr val="accent1"/>
                </a:solidFill>
              </a:defRPr>
            </a:pPr>
            <a:r>
              <a:t>para el PNLb</a:t>
            </a:r>
          </a:p>
        </p:txBody>
      </p:sp>
      <p:pic>
        <p:nvPicPr>
          <p:cNvPr id="311" name="image2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5764" y="2358498"/>
            <a:ext cx="1613912" cy="274078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385763" y="5282796"/>
            <a:ext cx="161391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CRAN+DMC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445 EMA</a:t>
            </a:r>
          </a:p>
        </p:txBody>
      </p:sp>
      <p:pic>
        <p:nvPicPr>
          <p:cNvPr id="313" name="image2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0003" y="1881537"/>
            <a:ext cx="884238" cy="1042988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2502094" y="2981127"/>
            <a:ext cx="1582571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Servidor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RAN/MINAGRI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375 EMA</a:t>
            </a:r>
          </a:p>
        </p:txBody>
      </p:sp>
      <p:sp>
        <p:nvSpPr>
          <p:cNvPr id="315" name="Shape 315"/>
          <p:cNvSpPr/>
          <p:nvPr/>
        </p:nvSpPr>
        <p:spPr>
          <a:xfrm>
            <a:off x="2644252" y="5564975"/>
            <a:ext cx="1298255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Servidor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DMC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70 EMA</a:t>
            </a:r>
          </a:p>
        </p:txBody>
      </p:sp>
      <p:sp>
        <p:nvSpPr>
          <p:cNvPr id="316" name="Shape 316"/>
          <p:cNvSpPr/>
          <p:nvPr/>
        </p:nvSpPr>
        <p:spPr>
          <a:xfrm>
            <a:off x="4414220" y="4023747"/>
            <a:ext cx="142372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Servidor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SAG-Meteo</a:t>
            </a: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RPF</a:t>
            </a:r>
          </a:p>
        </p:txBody>
      </p:sp>
      <p:pic>
        <p:nvPicPr>
          <p:cNvPr id="317" name="image2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0003" y="4421780"/>
            <a:ext cx="884238" cy="104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2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60143" y="2881110"/>
            <a:ext cx="884238" cy="1042988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6606323" y="1413867"/>
            <a:ext cx="2099772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Servidor Vichuquén</a:t>
            </a: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RPF/SAG</a:t>
            </a:r>
            <a:endParaRPr sz="3200">
              <a:solidFill>
                <a:srgbClr val="4D4D4D"/>
              </a:solidFill>
            </a:endParaRPr>
          </a:p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445 EMA</a:t>
            </a:r>
          </a:p>
        </p:txBody>
      </p:sp>
      <p:grpSp>
        <p:nvGrpSpPr>
          <p:cNvPr id="336" name="Group 336"/>
          <p:cNvGrpSpPr/>
          <p:nvPr/>
        </p:nvGrpSpPr>
        <p:grpSpPr>
          <a:xfrm>
            <a:off x="6606323" y="2165847"/>
            <a:ext cx="2103930" cy="3312016"/>
            <a:chOff x="0" y="0"/>
            <a:chExt cx="2103928" cy="3312014"/>
          </a:xfrm>
        </p:grpSpPr>
        <p:sp>
          <p:nvSpPr>
            <p:cNvPr id="320" name="Shape 320"/>
            <p:cNvSpPr/>
            <p:nvPr/>
          </p:nvSpPr>
          <p:spPr>
            <a:xfrm>
              <a:off x="0" y="0"/>
              <a:ext cx="2103929" cy="3312015"/>
            </a:xfrm>
            <a:prstGeom prst="rect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199385" y="172029"/>
              <a:ext cx="416503" cy="416503"/>
            </a:xfrm>
            <a:prstGeom prst="ellipse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839093" y="184025"/>
              <a:ext cx="416503" cy="416503"/>
            </a:xfrm>
            <a:prstGeom prst="ellipse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1459846" y="165807"/>
              <a:ext cx="416503" cy="416503"/>
            </a:xfrm>
            <a:prstGeom prst="ellipse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199385" y="815138"/>
              <a:ext cx="416503" cy="416503"/>
            </a:xfrm>
            <a:prstGeom prst="ellipse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839093" y="827134"/>
              <a:ext cx="416503" cy="416503"/>
            </a:xfrm>
            <a:prstGeom prst="ellipse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459846" y="808916"/>
              <a:ext cx="416503" cy="416503"/>
            </a:xfrm>
            <a:prstGeom prst="ellipse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199385" y="1437767"/>
              <a:ext cx="416503" cy="416503"/>
            </a:xfrm>
            <a:prstGeom prst="ellipse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839093" y="1449763"/>
              <a:ext cx="416503" cy="416503"/>
            </a:xfrm>
            <a:prstGeom prst="ellipse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1459846" y="1431545"/>
              <a:ext cx="416503" cy="416503"/>
            </a:xfrm>
            <a:prstGeom prst="ellipse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199385" y="2067484"/>
              <a:ext cx="416503" cy="416503"/>
            </a:xfrm>
            <a:prstGeom prst="ellipse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839093" y="2079480"/>
              <a:ext cx="416503" cy="416503"/>
            </a:xfrm>
            <a:prstGeom prst="ellipse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459846" y="2061262"/>
              <a:ext cx="416503" cy="416503"/>
            </a:xfrm>
            <a:prstGeom prst="ellipse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199385" y="2721765"/>
              <a:ext cx="416503" cy="416503"/>
            </a:xfrm>
            <a:prstGeom prst="ellipse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839093" y="2733761"/>
              <a:ext cx="416503" cy="416503"/>
            </a:xfrm>
            <a:prstGeom prst="ellipse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1459846" y="2715543"/>
              <a:ext cx="416503" cy="416503"/>
            </a:xfrm>
            <a:prstGeom prst="ellipse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7" name="Shape 337"/>
          <p:cNvSpPr/>
          <p:nvPr/>
        </p:nvSpPr>
        <p:spPr>
          <a:xfrm flipV="1">
            <a:off x="2113408" y="2672594"/>
            <a:ext cx="653926" cy="302170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2113408" y="4517121"/>
            <a:ext cx="653926" cy="302170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 flipV="1">
            <a:off x="3885765" y="4270695"/>
            <a:ext cx="653926" cy="302170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3885765" y="2718729"/>
            <a:ext cx="653926" cy="302170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5898786" y="3819345"/>
            <a:ext cx="597067" cy="2510"/>
          </a:xfrm>
          <a:prstGeom prst="line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4643081" y="1352393"/>
            <a:ext cx="2938655" cy="5004007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4729152" y="3411751"/>
            <a:ext cx="2766514" cy="225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2239" tIns="142239" rIns="142239" bIns="142239">
            <a:spAutoFit/>
          </a:bodyPr>
          <a:lstStyle/>
          <a:p>
            <a:pPr indent="0" defTabSz="889000">
              <a:lnSpc>
                <a:spcPct val="90000"/>
              </a:lnSpc>
              <a:spcBef>
                <a:spcPts val="500"/>
              </a:spcBef>
              <a:defRPr sz="1400" b="1">
                <a:solidFill>
                  <a:srgbClr val="FFFFFF"/>
                </a:solidFill>
              </a:defRPr>
            </a:pPr>
            <a:r>
              <a:rPr dirty="0"/>
              <a:t>Análisis por Zona de Alerta 2015-2017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Análisis de </a:t>
            </a:r>
            <a:r>
              <a:rPr lang="es-ES_tradnl" dirty="0" smtClean="0"/>
              <a:t>c</a:t>
            </a:r>
            <a:r>
              <a:rPr dirty="0" smtClean="0"/>
              <a:t>aptura </a:t>
            </a:r>
            <a:r>
              <a:rPr dirty="0"/>
              <a:t>por ZA.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2 EM por ZA.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Análisis GDA por ZA.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Fenología por ZA.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 smtClean="0"/>
              <a:t>Pron</a:t>
            </a:r>
            <a:r>
              <a:rPr lang="es-ES_tradnl" dirty="0" smtClean="0"/>
              <a:t>ó</a:t>
            </a:r>
            <a:r>
              <a:rPr dirty="0" smtClean="0"/>
              <a:t>stico </a:t>
            </a:r>
            <a:r>
              <a:rPr dirty="0"/>
              <a:t>de Alerta a 8 días por ZA.</a:t>
            </a:r>
          </a:p>
        </p:txBody>
      </p:sp>
      <p:sp>
        <p:nvSpPr>
          <p:cNvPr id="345" name="Shape 345"/>
          <p:cNvSpPr/>
          <p:nvPr/>
        </p:nvSpPr>
        <p:spPr>
          <a:xfrm>
            <a:off x="1420843" y="1352393"/>
            <a:ext cx="2938655" cy="5004007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1506914" y="3411751"/>
            <a:ext cx="2766514" cy="1595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2239" tIns="142239" rIns="142239" bIns="142239">
            <a:spAutoFit/>
          </a:bodyPr>
          <a:lstStyle/>
          <a:p>
            <a:pPr indent="0" defTabSz="889000">
              <a:lnSpc>
                <a:spcPct val="90000"/>
              </a:lnSpc>
              <a:spcBef>
                <a:spcPts val="500"/>
              </a:spcBef>
              <a:defRPr sz="1400" b="1">
                <a:solidFill>
                  <a:srgbClr val="FFFFFF"/>
                </a:solidFill>
              </a:defRPr>
            </a:pPr>
            <a:r>
              <a:rPr dirty="0"/>
              <a:t>Análisis Regional </a:t>
            </a:r>
          </a:p>
          <a:p>
            <a:pPr indent="0" defTabSz="889000">
              <a:lnSpc>
                <a:spcPct val="90000"/>
              </a:lnSpc>
              <a:spcBef>
                <a:spcPts val="500"/>
              </a:spcBef>
              <a:defRPr sz="1400" b="1">
                <a:solidFill>
                  <a:srgbClr val="FFFFFF"/>
                </a:solidFill>
              </a:defRPr>
            </a:pPr>
            <a:r>
              <a:rPr dirty="0"/>
              <a:t>2008-2014</a:t>
            </a:r>
          </a:p>
          <a:p>
            <a:pPr marL="228600" lvl="1" indent="-228600" defTabSz="889000">
              <a:lnSpc>
                <a:spcPct val="90000"/>
              </a:lnSpc>
              <a:spcBef>
                <a:spcPts val="200"/>
              </a:spcBef>
              <a:buSzPct val="100000"/>
              <a:buChar char="••"/>
              <a:defRPr sz="1400">
                <a:solidFill>
                  <a:srgbClr val="FFFFFF"/>
                </a:solidFill>
              </a:defRPr>
            </a:pPr>
            <a:r>
              <a:rPr dirty="0"/>
              <a:t>Curvas de Vuelo por </a:t>
            </a:r>
            <a:r>
              <a:rPr lang="es-ES_tradnl" dirty="0" smtClean="0"/>
              <a:t>r</a:t>
            </a:r>
            <a:r>
              <a:rPr dirty="0" smtClean="0"/>
              <a:t>egión</a:t>
            </a:r>
            <a:r>
              <a:rPr dirty="0"/>
              <a:t>.</a:t>
            </a:r>
          </a:p>
          <a:p>
            <a:pPr marL="228600" lvl="1" indent="-228600" defTabSz="889000">
              <a:lnSpc>
                <a:spcPct val="90000"/>
              </a:lnSpc>
              <a:spcBef>
                <a:spcPts val="200"/>
              </a:spcBef>
              <a:buSzPct val="100000"/>
              <a:buChar char="••"/>
              <a:defRPr sz="1400">
                <a:solidFill>
                  <a:srgbClr val="FFFFFF"/>
                </a:solidFill>
              </a:defRPr>
            </a:pPr>
            <a:r>
              <a:rPr dirty="0"/>
              <a:t>Varias EM por </a:t>
            </a:r>
            <a:r>
              <a:rPr lang="es-ES_tradnl" dirty="0" smtClean="0"/>
              <a:t>r</a:t>
            </a:r>
            <a:r>
              <a:rPr dirty="0" smtClean="0"/>
              <a:t>egión</a:t>
            </a:r>
            <a:r>
              <a:rPr dirty="0"/>
              <a:t>.</a:t>
            </a:r>
          </a:p>
          <a:p>
            <a:pPr marL="228600" lvl="1" indent="-228600" defTabSz="889000">
              <a:lnSpc>
                <a:spcPct val="90000"/>
              </a:lnSpc>
              <a:spcBef>
                <a:spcPts val="200"/>
              </a:spcBef>
              <a:buSzPct val="100000"/>
              <a:buChar char="••"/>
              <a:defRPr sz="1400">
                <a:solidFill>
                  <a:srgbClr val="FFFFFF"/>
                </a:solidFill>
              </a:defRPr>
            </a:pPr>
            <a:r>
              <a:rPr dirty="0"/>
              <a:t>Algunas EMA por </a:t>
            </a:r>
            <a:r>
              <a:rPr lang="es-ES_tradnl" dirty="0" smtClean="0"/>
              <a:t>r</a:t>
            </a:r>
            <a:r>
              <a:rPr dirty="0" smtClean="0"/>
              <a:t>egión</a:t>
            </a:r>
            <a:r>
              <a:rPr dirty="0"/>
              <a:t>.</a:t>
            </a:r>
          </a:p>
        </p:txBody>
      </p:sp>
      <p:sp>
        <p:nvSpPr>
          <p:cNvPr id="347" name="Shape 347"/>
          <p:cNvSpPr/>
          <p:nvPr/>
        </p:nvSpPr>
        <p:spPr>
          <a:xfrm>
            <a:off x="7938543" y="1352393"/>
            <a:ext cx="2938655" cy="5004007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8024613" y="3440181"/>
            <a:ext cx="2766514" cy="2549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2239" tIns="142239" rIns="142239" bIns="142239">
            <a:spAutoFit/>
          </a:bodyPr>
          <a:lstStyle/>
          <a:p>
            <a:pPr indent="0" defTabSz="889000">
              <a:lnSpc>
                <a:spcPct val="90000"/>
              </a:lnSpc>
              <a:spcBef>
                <a:spcPts val="500"/>
              </a:spcBef>
              <a:defRPr sz="1400" b="1">
                <a:solidFill>
                  <a:srgbClr val="FFFFFF"/>
                </a:solidFill>
              </a:defRPr>
            </a:pPr>
            <a:r>
              <a:rPr dirty="0"/>
              <a:t>Análisis a Nivel Predial</a:t>
            </a:r>
          </a:p>
          <a:p>
            <a:pPr indent="0" defTabSz="889000">
              <a:lnSpc>
                <a:spcPct val="90000"/>
              </a:lnSpc>
              <a:spcBef>
                <a:spcPts val="500"/>
              </a:spcBef>
              <a:defRPr sz="1400" b="1">
                <a:solidFill>
                  <a:srgbClr val="FFFFFF"/>
                </a:solidFill>
              </a:defRPr>
            </a:pPr>
            <a:r>
              <a:rPr dirty="0"/>
              <a:t>(Piloto 2015-2018)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Análisis de </a:t>
            </a:r>
            <a:r>
              <a:rPr lang="es-ES_tradnl" dirty="0" smtClean="0"/>
              <a:t>c</a:t>
            </a:r>
            <a:r>
              <a:rPr dirty="0" smtClean="0"/>
              <a:t>aptura</a:t>
            </a:r>
            <a:r>
              <a:rPr dirty="0"/>
              <a:t>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Estaciones de Monitoreo ZA.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Fenología del cultivo.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 smtClean="0"/>
              <a:t>Pron</a:t>
            </a:r>
            <a:r>
              <a:rPr lang="es-ES_tradnl" dirty="0" smtClean="0"/>
              <a:t>ó</a:t>
            </a:r>
            <a:r>
              <a:rPr dirty="0" smtClean="0"/>
              <a:t>stico </a:t>
            </a:r>
            <a:r>
              <a:rPr dirty="0"/>
              <a:t>a 8 días.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Programación de </a:t>
            </a:r>
            <a:r>
              <a:rPr lang="es-ES_tradnl" dirty="0" smtClean="0"/>
              <a:t>a</a:t>
            </a:r>
            <a:r>
              <a:rPr dirty="0" smtClean="0"/>
              <a:t>plicaciones</a:t>
            </a:r>
            <a:r>
              <a:rPr dirty="0"/>
              <a:t>.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FFFF"/>
                </a:solidFill>
              </a:defRPr>
            </a:pPr>
            <a:r>
              <a:rPr dirty="0"/>
              <a:t>Envío de avisos al SAG.</a:t>
            </a:r>
          </a:p>
        </p:txBody>
      </p:sp>
      <p:sp>
        <p:nvSpPr>
          <p:cNvPr id="349" name="Shape 349"/>
          <p:cNvSpPr/>
          <p:nvPr/>
        </p:nvSpPr>
        <p:spPr>
          <a:xfrm>
            <a:off x="2780953" y="5895245"/>
            <a:ext cx="6626918" cy="464381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0000"/>
              </a:gs>
              <a:gs pos="75000">
                <a:srgbClr val="C0D0ED"/>
              </a:gs>
              <a:gs pos="100000">
                <a:srgbClr val="E0E7F5"/>
              </a:gs>
            </a:gsLst>
            <a:lin ang="10800000"/>
          </a:gradFill>
          <a:ln w="12700">
            <a:miter lim="400000"/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17327" y="379865"/>
            <a:ext cx="9291396" cy="96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EVOLUCIÓN DEL SISTEMA DE ALERTA DEL PROGRAMA NACIONAL DE </a:t>
            </a:r>
            <a:r>
              <a:rPr sz="3000" i="1" spc="0">
                <a:ln>
                  <a:noFill/>
                </a:ln>
                <a:latin typeface="Times New Roman"/>
                <a:ea typeface="Times New Roman"/>
                <a:cs typeface="Times New Roman"/>
                <a:sym typeface="Times New Roman"/>
              </a:rPr>
              <a:t>Lobesia botrana</a:t>
            </a:r>
          </a:p>
        </p:txBody>
      </p:sp>
      <p:pic>
        <p:nvPicPr>
          <p:cNvPr id="351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382221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4780898" y="5986795"/>
            <a:ext cx="2725023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 defTabSz="913074">
              <a:defRPr sz="1300" b="1">
                <a:solidFill>
                  <a:srgbClr val="FFFFFF"/>
                </a:solidFill>
              </a:defRPr>
            </a:lvl1pPr>
          </a:lstStyle>
          <a:p>
            <a:r>
              <a:t>Nivel de Precisión</a:t>
            </a:r>
          </a:p>
        </p:txBody>
      </p:sp>
      <p:sp>
        <p:nvSpPr>
          <p:cNvPr id="354" name="Shape 354"/>
          <p:cNvSpPr/>
          <p:nvPr/>
        </p:nvSpPr>
        <p:spPr>
          <a:xfrm>
            <a:off x="1847308" y="5975803"/>
            <a:ext cx="868363" cy="29464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 defTabSz="913642">
              <a:defRPr sz="1300"/>
            </a:lvl1pPr>
          </a:lstStyle>
          <a:p>
            <a:r>
              <a:rPr lang="es-ES_tradnl" dirty="0" smtClean="0"/>
              <a:t>B</a:t>
            </a:r>
            <a:r>
              <a:rPr dirty="0" smtClean="0"/>
              <a:t>ajo</a:t>
            </a:r>
            <a:endParaRPr dirty="0"/>
          </a:p>
        </p:txBody>
      </p:sp>
      <p:sp>
        <p:nvSpPr>
          <p:cNvPr id="355" name="Shape 355"/>
          <p:cNvSpPr/>
          <p:nvPr/>
        </p:nvSpPr>
        <p:spPr>
          <a:xfrm>
            <a:off x="9478281" y="5971020"/>
            <a:ext cx="720081" cy="29464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 defTabSz="913642">
              <a:defRPr sz="1300"/>
            </a:lvl1pPr>
          </a:lstStyle>
          <a:p>
            <a:r>
              <a:rPr lang="es-ES_tradnl" dirty="0" smtClean="0"/>
              <a:t>A</a:t>
            </a:r>
            <a:r>
              <a:rPr dirty="0" smtClean="0"/>
              <a:t>lto</a:t>
            </a:r>
            <a:endParaRPr dirty="0"/>
          </a:p>
        </p:txBody>
      </p:sp>
      <p:sp>
        <p:nvSpPr>
          <p:cNvPr id="356" name="Shape 356"/>
          <p:cNvSpPr/>
          <p:nvPr/>
        </p:nvSpPr>
        <p:spPr>
          <a:xfrm>
            <a:off x="1927149" y="1507819"/>
            <a:ext cx="1901627" cy="190162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5168343" y="1507819"/>
            <a:ext cx="1929281" cy="192928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8444849" y="1514143"/>
            <a:ext cx="1926041" cy="1926041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28.jpg" descr="Diagrama de Flujo del Sistema de Alerta Fitosanitario 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529" y="1065942"/>
            <a:ext cx="8712063" cy="559181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1317327" y="436345"/>
            <a:ext cx="971893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Diagrama de flujo del Sistema de Alerta Fitosanitario</a:t>
            </a:r>
          </a:p>
        </p:txBody>
      </p:sp>
      <p:pic>
        <p:nvPicPr>
          <p:cNvPr id="363" name="image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398" y="372744"/>
            <a:ext cx="783496" cy="78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Alerta Tizón.png"/>
          <p:cNvPicPr>
            <a:picLocks noChangeAspect="1"/>
          </p:cNvPicPr>
          <p:nvPr/>
        </p:nvPicPr>
        <p:blipFill rotWithShape="1">
          <a:blip r:embed="rId3">
            <a:extLst/>
          </a:blip>
          <a:srcRect b="12724"/>
          <a:stretch/>
        </p:blipFill>
        <p:spPr>
          <a:xfrm>
            <a:off x="-303171" y="-131267"/>
            <a:ext cx="10414975" cy="713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-57163" y="-131267"/>
            <a:ext cx="12294444" cy="7059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42" y="0"/>
                </a:moveTo>
                <a:lnTo>
                  <a:pt x="21600" y="212"/>
                </a:lnTo>
                <a:lnTo>
                  <a:pt x="21600" y="21545"/>
                </a:lnTo>
                <a:lnTo>
                  <a:pt x="0" y="21600"/>
                </a:lnTo>
                <a:lnTo>
                  <a:pt x="0" y="16994"/>
                </a:lnTo>
                <a:cubicBezTo>
                  <a:pt x="6111" y="18641"/>
                  <a:pt x="12172" y="14483"/>
                  <a:pt x="16009" y="6306"/>
                </a:cubicBezTo>
                <a:cubicBezTo>
                  <a:pt x="16470" y="5322"/>
                  <a:pt x="16899" y="4266"/>
                  <a:pt x="17252" y="3165"/>
                </a:cubicBezTo>
                <a:cubicBezTo>
                  <a:pt x="17547" y="2243"/>
                  <a:pt x="17791" y="1276"/>
                  <a:pt x="17836" y="200"/>
                </a:cubicBezTo>
                <a:cubicBezTo>
                  <a:pt x="17839" y="133"/>
                  <a:pt x="17841" y="67"/>
                  <a:pt x="17842" y="0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933450" y="385727"/>
            <a:ext cx="3535727" cy="2042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lnSpc>
                <a:spcPct val="110000"/>
              </a:lnSpc>
              <a:spcBef>
                <a:spcPts val="500"/>
              </a:spcBef>
              <a:defRPr sz="4000" b="1" spc="-250">
                <a:ln w="15875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lvl1pPr>
          </a:lstStyle>
          <a:p>
            <a:r>
              <a:t>PORTAL PRODUCTOR RPF</a:t>
            </a:r>
          </a:p>
        </p:txBody>
      </p:sp>
      <p:pic>
        <p:nvPicPr>
          <p:cNvPr id="148" name="image1.png" descr="Complemento-Logo-Gobierno-160x14p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Marca SA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3300" y="4367246"/>
            <a:ext cx="1553039" cy="77295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-31489" y="6103937"/>
            <a:ext cx="121793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pc="899">
                <a:solidFill>
                  <a:srgbClr val="FFFFFF"/>
                </a:solidFill>
              </a:defRPr>
            </a:lvl1pPr>
          </a:lstStyle>
          <a:p>
            <a:r>
              <a:t>SERVICIO AGRÍCOLA Y GANADERO</a:t>
            </a:r>
          </a:p>
        </p:txBody>
      </p:sp>
      <p:pic>
        <p:nvPicPr>
          <p:cNvPr id="151" name="Modelo de Ponderación EM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74504" y="848375"/>
            <a:ext cx="2812768" cy="2237429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45628"/>
              </a:srgbClr>
            </a:outerShdw>
          </a:effectLst>
        </p:spPr>
      </p:pic>
      <p:pic>
        <p:nvPicPr>
          <p:cNvPr id="152" name="Lobesia en uv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18349" y="2225816"/>
            <a:ext cx="2812769" cy="2812768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3413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1317326" y="758946"/>
            <a:ext cx="9283181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DE ALERTA</a:t>
            </a:r>
          </a:p>
          <a:p>
            <a:pPr indent="0"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a. Registro</a:t>
            </a:r>
          </a:p>
        </p:txBody>
      </p:sp>
      <p:sp>
        <p:nvSpPr>
          <p:cNvPr id="366" name="Shape 366"/>
          <p:cNvSpPr/>
          <p:nvPr/>
        </p:nvSpPr>
        <p:spPr>
          <a:xfrm>
            <a:off x="1459485" y="1715383"/>
            <a:ext cx="7163349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400"/>
              </a:spcBef>
              <a:defRPr sz="2000">
                <a:solidFill>
                  <a:srgbClr val="95B3D7"/>
                </a:solidFill>
              </a:defRPr>
            </a:pPr>
            <a:r>
              <a:t>Dirección: </a:t>
            </a:r>
            <a:r>
              <a:rPr>
                <a:solidFill>
                  <a:schemeClr val="accent1"/>
                </a:solidFill>
              </a:rPr>
              <a:t>https://vigilanciarpf.sag.gob.cl/rpf/</a:t>
            </a:r>
          </a:p>
        </p:txBody>
      </p:sp>
      <p:pic>
        <p:nvPicPr>
          <p:cNvPr id="36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9485" y="2738934"/>
            <a:ext cx="4733908" cy="3796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8614" y="2461623"/>
            <a:ext cx="4530052" cy="35943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71" name="Shape 371"/>
          <p:cNvSpPr/>
          <p:nvPr/>
        </p:nvSpPr>
        <p:spPr>
          <a:xfrm>
            <a:off x="2435631" y="2838254"/>
            <a:ext cx="1374191" cy="27029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5307214" y="4184027"/>
            <a:ext cx="886179" cy="14709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 flipV="1">
            <a:off x="3122727" y="2246115"/>
            <a:ext cx="1" cy="59214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6193392" y="4257573"/>
            <a:ext cx="1045224" cy="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/>
        </p:nvSpPr>
        <p:spPr>
          <a:xfrm>
            <a:off x="1317326" y="758946"/>
            <a:ext cx="9258129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DE ALERTA</a:t>
            </a:r>
            <a:endParaRPr>
              <a:solidFill>
                <a:schemeClr val="accent1"/>
              </a:solidFill>
            </a:endParaRPr>
          </a:p>
          <a:p>
            <a:pPr indent="0"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b. Programar alertas</a:t>
            </a:r>
          </a:p>
        </p:txBody>
      </p:sp>
      <p:pic>
        <p:nvPicPr>
          <p:cNvPr id="37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3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9688" y="2167963"/>
            <a:ext cx="5668978" cy="31582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Group 383"/>
          <p:cNvGrpSpPr/>
          <p:nvPr/>
        </p:nvGrpSpPr>
        <p:grpSpPr>
          <a:xfrm>
            <a:off x="518646" y="2081396"/>
            <a:ext cx="1942820" cy="805570"/>
            <a:chOff x="150277" y="0"/>
            <a:chExt cx="1942819" cy="805568"/>
          </a:xfrm>
        </p:grpSpPr>
        <p:sp>
          <p:nvSpPr>
            <p:cNvPr id="380" name="Shape 380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84" name="Shape 384"/>
          <p:cNvSpPr/>
          <p:nvPr/>
        </p:nvSpPr>
        <p:spPr>
          <a:xfrm>
            <a:off x="518646" y="23183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Programar alertas</a:t>
            </a:r>
          </a:p>
        </p:txBody>
      </p:sp>
      <p:sp>
        <p:nvSpPr>
          <p:cNvPr id="385" name="Shape 385"/>
          <p:cNvSpPr/>
          <p:nvPr/>
        </p:nvSpPr>
        <p:spPr>
          <a:xfrm>
            <a:off x="2708443" y="2126239"/>
            <a:ext cx="312882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Traer Polígonos del SRA.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Establecer seguimiento.</a:t>
            </a:r>
          </a:p>
        </p:txBody>
      </p:sp>
      <p:grpSp>
        <p:nvGrpSpPr>
          <p:cNvPr id="389" name="Group 389"/>
          <p:cNvGrpSpPr/>
          <p:nvPr/>
        </p:nvGrpSpPr>
        <p:grpSpPr>
          <a:xfrm>
            <a:off x="518646" y="3228149"/>
            <a:ext cx="1942820" cy="805569"/>
            <a:chOff x="150277" y="0"/>
            <a:chExt cx="1942819" cy="805567"/>
          </a:xfrm>
        </p:grpSpPr>
        <p:sp>
          <p:nvSpPr>
            <p:cNvPr id="386" name="Shape 386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90" name="Shape 390"/>
          <p:cNvSpPr/>
          <p:nvPr/>
        </p:nvSpPr>
        <p:spPr>
          <a:xfrm>
            <a:off x="518646" y="33703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Monitorear pronóstico</a:t>
            </a:r>
          </a:p>
        </p:txBody>
      </p:sp>
      <p:sp>
        <p:nvSpPr>
          <p:cNvPr id="391" name="Shape 391"/>
          <p:cNvSpPr/>
          <p:nvPr/>
        </p:nvSpPr>
        <p:spPr>
          <a:xfrm>
            <a:off x="2708443" y="3254037"/>
            <a:ext cx="312882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Seguimiento de pronósticos por cuartel.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Envío de alertas vía mails.</a:t>
            </a:r>
          </a:p>
        </p:txBody>
      </p:sp>
      <p:grpSp>
        <p:nvGrpSpPr>
          <p:cNvPr id="395" name="Group 395"/>
          <p:cNvGrpSpPr/>
          <p:nvPr/>
        </p:nvGrpSpPr>
        <p:grpSpPr>
          <a:xfrm>
            <a:off x="518646" y="4431763"/>
            <a:ext cx="1942820" cy="805569"/>
            <a:chOff x="150277" y="0"/>
            <a:chExt cx="1942819" cy="805567"/>
          </a:xfrm>
        </p:grpSpPr>
        <p:sp>
          <p:nvSpPr>
            <p:cNvPr id="392" name="Shape 392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96" name="Shape 396"/>
          <p:cNvSpPr/>
          <p:nvPr/>
        </p:nvSpPr>
        <p:spPr>
          <a:xfrm>
            <a:off x="518646" y="4668692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Recepción alertas</a:t>
            </a:r>
          </a:p>
        </p:txBody>
      </p:sp>
      <p:sp>
        <p:nvSpPr>
          <p:cNvPr id="397" name="Shape 397"/>
          <p:cNvSpPr/>
          <p:nvPr/>
        </p:nvSpPr>
        <p:spPr>
          <a:xfrm>
            <a:off x="2708443" y="4467130"/>
            <a:ext cx="327910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Programar controles químicos.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Envío de avisos de aplicación (PNLb).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/>
        </p:nvSpPr>
        <p:spPr>
          <a:xfrm>
            <a:off x="1317326" y="746246"/>
            <a:ext cx="9267207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DE ALERTA</a:t>
            </a:r>
            <a:endParaRPr>
              <a:solidFill>
                <a:schemeClr val="accent1"/>
              </a:solidFill>
            </a:endParaRPr>
          </a:p>
          <a:p>
            <a:pPr indent="0"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c. Establecer seguimiento de pronósticos</a:t>
            </a:r>
          </a:p>
        </p:txBody>
      </p:sp>
      <p:pic>
        <p:nvPicPr>
          <p:cNvPr id="400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3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9688" y="2172265"/>
            <a:ext cx="5668978" cy="3600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" name="Group 406"/>
          <p:cNvGrpSpPr/>
          <p:nvPr/>
        </p:nvGrpSpPr>
        <p:grpSpPr>
          <a:xfrm>
            <a:off x="518646" y="2081396"/>
            <a:ext cx="1942820" cy="805570"/>
            <a:chOff x="150277" y="0"/>
            <a:chExt cx="1942819" cy="805568"/>
          </a:xfrm>
        </p:grpSpPr>
        <p:sp>
          <p:nvSpPr>
            <p:cNvPr id="403" name="Shape 403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07" name="Shape 407"/>
          <p:cNvSpPr/>
          <p:nvPr/>
        </p:nvSpPr>
        <p:spPr>
          <a:xfrm>
            <a:off x="518646" y="23183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Programar alertas</a:t>
            </a:r>
          </a:p>
        </p:txBody>
      </p:sp>
      <p:sp>
        <p:nvSpPr>
          <p:cNvPr id="408" name="Shape 408"/>
          <p:cNvSpPr/>
          <p:nvPr/>
        </p:nvSpPr>
        <p:spPr>
          <a:xfrm>
            <a:off x="2708443" y="2126239"/>
            <a:ext cx="312882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Traer Polígonos del SRA.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Establecer seguimiento.</a:t>
            </a:r>
          </a:p>
        </p:txBody>
      </p:sp>
      <p:grpSp>
        <p:nvGrpSpPr>
          <p:cNvPr id="412" name="Group 412"/>
          <p:cNvGrpSpPr/>
          <p:nvPr/>
        </p:nvGrpSpPr>
        <p:grpSpPr>
          <a:xfrm>
            <a:off x="518646" y="3228149"/>
            <a:ext cx="1942820" cy="805569"/>
            <a:chOff x="150277" y="0"/>
            <a:chExt cx="1942819" cy="805567"/>
          </a:xfrm>
        </p:grpSpPr>
        <p:sp>
          <p:nvSpPr>
            <p:cNvPr id="409" name="Shape 409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13" name="Shape 413"/>
          <p:cNvSpPr/>
          <p:nvPr/>
        </p:nvSpPr>
        <p:spPr>
          <a:xfrm>
            <a:off x="518646" y="33703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Monitorear pronóstico</a:t>
            </a:r>
          </a:p>
        </p:txBody>
      </p:sp>
      <p:sp>
        <p:nvSpPr>
          <p:cNvPr id="414" name="Shape 414"/>
          <p:cNvSpPr/>
          <p:nvPr/>
        </p:nvSpPr>
        <p:spPr>
          <a:xfrm>
            <a:off x="2708443" y="3254037"/>
            <a:ext cx="312882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Seguimiento de pronósticos por </a:t>
            </a:r>
            <a:r>
              <a:rPr lang="es-ES" b="1" dirty="0" smtClean="0"/>
              <a:t>C</a:t>
            </a:r>
            <a:r>
              <a:rPr b="1" dirty="0" smtClean="0"/>
              <a:t>uartel</a:t>
            </a:r>
            <a:r>
              <a:rPr b="1" dirty="0"/>
              <a:t>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Envío de alertas vía mails.</a:t>
            </a:r>
          </a:p>
        </p:txBody>
      </p:sp>
      <p:grpSp>
        <p:nvGrpSpPr>
          <p:cNvPr id="418" name="Group 418"/>
          <p:cNvGrpSpPr/>
          <p:nvPr/>
        </p:nvGrpSpPr>
        <p:grpSpPr>
          <a:xfrm>
            <a:off x="518646" y="4431763"/>
            <a:ext cx="1942820" cy="805569"/>
            <a:chOff x="150277" y="0"/>
            <a:chExt cx="1942819" cy="805567"/>
          </a:xfrm>
        </p:grpSpPr>
        <p:sp>
          <p:nvSpPr>
            <p:cNvPr id="415" name="Shape 415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19" name="Shape 419"/>
          <p:cNvSpPr/>
          <p:nvPr/>
        </p:nvSpPr>
        <p:spPr>
          <a:xfrm>
            <a:off x="518646" y="4668692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Recepción alertas</a:t>
            </a:r>
          </a:p>
        </p:txBody>
      </p:sp>
      <p:sp>
        <p:nvSpPr>
          <p:cNvPr id="420" name="Shape 420"/>
          <p:cNvSpPr/>
          <p:nvPr/>
        </p:nvSpPr>
        <p:spPr>
          <a:xfrm>
            <a:off x="2708443" y="4467130"/>
            <a:ext cx="327910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Programar controles químicos.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Envío de avisos de aplicación (PNLb).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1317326" y="758946"/>
            <a:ext cx="926393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DE ALERTA</a:t>
            </a:r>
            <a:endParaRPr>
              <a:solidFill>
                <a:schemeClr val="accent1"/>
              </a:solidFill>
            </a:endParaRPr>
          </a:p>
          <a:p>
            <a:pPr indent="0"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d. Programación de controles químicos</a:t>
            </a:r>
          </a:p>
        </p:txBody>
      </p:sp>
      <p:pic>
        <p:nvPicPr>
          <p:cNvPr id="423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9688" y="2170296"/>
            <a:ext cx="5683806" cy="3846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9" name="Group 429"/>
          <p:cNvGrpSpPr/>
          <p:nvPr/>
        </p:nvGrpSpPr>
        <p:grpSpPr>
          <a:xfrm>
            <a:off x="518646" y="2081396"/>
            <a:ext cx="1942820" cy="805570"/>
            <a:chOff x="150277" y="0"/>
            <a:chExt cx="1942819" cy="805568"/>
          </a:xfrm>
        </p:grpSpPr>
        <p:sp>
          <p:nvSpPr>
            <p:cNvPr id="426" name="Shape 426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30" name="Shape 430"/>
          <p:cNvSpPr/>
          <p:nvPr/>
        </p:nvSpPr>
        <p:spPr>
          <a:xfrm>
            <a:off x="518646" y="23183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Programar alertas</a:t>
            </a:r>
          </a:p>
        </p:txBody>
      </p:sp>
      <p:sp>
        <p:nvSpPr>
          <p:cNvPr id="431" name="Shape 431"/>
          <p:cNvSpPr/>
          <p:nvPr/>
        </p:nvSpPr>
        <p:spPr>
          <a:xfrm>
            <a:off x="2708443" y="2126239"/>
            <a:ext cx="312882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Traer Polígonos del SRA.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Establecer seguimiento.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518646" y="3228149"/>
            <a:ext cx="1942820" cy="805569"/>
            <a:chOff x="150277" y="0"/>
            <a:chExt cx="1942819" cy="805567"/>
          </a:xfrm>
        </p:grpSpPr>
        <p:sp>
          <p:nvSpPr>
            <p:cNvPr id="432" name="Shape 432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36" name="Shape 436"/>
          <p:cNvSpPr/>
          <p:nvPr/>
        </p:nvSpPr>
        <p:spPr>
          <a:xfrm>
            <a:off x="518646" y="33703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Monitorear pronóstico</a:t>
            </a:r>
          </a:p>
        </p:txBody>
      </p:sp>
      <p:sp>
        <p:nvSpPr>
          <p:cNvPr id="437" name="Shape 437"/>
          <p:cNvSpPr/>
          <p:nvPr/>
        </p:nvSpPr>
        <p:spPr>
          <a:xfrm>
            <a:off x="2708443" y="3254037"/>
            <a:ext cx="312882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Seguimiento de pronósticos por cuartel.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Envío de alertas vía mails.</a:t>
            </a:r>
          </a:p>
        </p:txBody>
      </p:sp>
      <p:grpSp>
        <p:nvGrpSpPr>
          <p:cNvPr id="441" name="Group 441"/>
          <p:cNvGrpSpPr/>
          <p:nvPr/>
        </p:nvGrpSpPr>
        <p:grpSpPr>
          <a:xfrm>
            <a:off x="518646" y="4431763"/>
            <a:ext cx="1942820" cy="805569"/>
            <a:chOff x="150277" y="0"/>
            <a:chExt cx="1942819" cy="805567"/>
          </a:xfrm>
        </p:grpSpPr>
        <p:sp>
          <p:nvSpPr>
            <p:cNvPr id="438" name="Shape 438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42" name="Shape 442"/>
          <p:cNvSpPr/>
          <p:nvPr/>
        </p:nvSpPr>
        <p:spPr>
          <a:xfrm>
            <a:off x="518646" y="4668692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Recepción alertas</a:t>
            </a:r>
          </a:p>
        </p:txBody>
      </p:sp>
      <p:sp>
        <p:nvSpPr>
          <p:cNvPr id="443" name="Shape 443"/>
          <p:cNvSpPr/>
          <p:nvPr/>
        </p:nvSpPr>
        <p:spPr>
          <a:xfrm>
            <a:off x="2708443" y="4467130"/>
            <a:ext cx="327910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Programar controles químicos.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Envío de avisos de aplicación (PNLb).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1317326" y="733546"/>
            <a:ext cx="929915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DE ALERTA</a:t>
            </a:r>
            <a:endParaRPr>
              <a:solidFill>
                <a:schemeClr val="accent1"/>
              </a:solidFill>
            </a:endParaRPr>
          </a:p>
          <a:p>
            <a:pPr indent="0"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e. Envío de avisos de aplicación</a:t>
            </a:r>
          </a:p>
        </p:txBody>
      </p:sp>
      <p:pic>
        <p:nvPicPr>
          <p:cNvPr id="446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oup 451"/>
          <p:cNvGrpSpPr/>
          <p:nvPr/>
        </p:nvGrpSpPr>
        <p:grpSpPr>
          <a:xfrm>
            <a:off x="518646" y="2081396"/>
            <a:ext cx="1942820" cy="805570"/>
            <a:chOff x="150277" y="0"/>
            <a:chExt cx="1942819" cy="805568"/>
          </a:xfrm>
        </p:grpSpPr>
        <p:sp>
          <p:nvSpPr>
            <p:cNvPr id="448" name="Shape 448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52" name="Shape 452"/>
          <p:cNvSpPr/>
          <p:nvPr/>
        </p:nvSpPr>
        <p:spPr>
          <a:xfrm>
            <a:off x="518646" y="23183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Programar alertas</a:t>
            </a:r>
          </a:p>
        </p:txBody>
      </p:sp>
      <p:sp>
        <p:nvSpPr>
          <p:cNvPr id="453" name="Shape 453"/>
          <p:cNvSpPr/>
          <p:nvPr/>
        </p:nvSpPr>
        <p:spPr>
          <a:xfrm>
            <a:off x="2708443" y="2126239"/>
            <a:ext cx="312882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Traer Polígonos del SRA.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Establecer seguimiento.</a:t>
            </a:r>
          </a:p>
        </p:txBody>
      </p:sp>
      <p:grpSp>
        <p:nvGrpSpPr>
          <p:cNvPr id="457" name="Group 457"/>
          <p:cNvGrpSpPr/>
          <p:nvPr/>
        </p:nvGrpSpPr>
        <p:grpSpPr>
          <a:xfrm>
            <a:off x="518646" y="3228149"/>
            <a:ext cx="1942820" cy="805568"/>
            <a:chOff x="150277" y="0"/>
            <a:chExt cx="1942819" cy="805567"/>
          </a:xfrm>
        </p:grpSpPr>
        <p:sp>
          <p:nvSpPr>
            <p:cNvPr id="454" name="Shape 454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58" name="Shape 458"/>
          <p:cNvSpPr/>
          <p:nvPr/>
        </p:nvSpPr>
        <p:spPr>
          <a:xfrm>
            <a:off x="518646" y="33703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Monitorear pronóstico</a:t>
            </a:r>
          </a:p>
        </p:txBody>
      </p:sp>
      <p:sp>
        <p:nvSpPr>
          <p:cNvPr id="459" name="Shape 459"/>
          <p:cNvSpPr/>
          <p:nvPr/>
        </p:nvSpPr>
        <p:spPr>
          <a:xfrm>
            <a:off x="2708443" y="3254037"/>
            <a:ext cx="312882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Seguimiento de pronósticos por cuartel.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t>Envío de alertas vía mails.</a:t>
            </a:r>
          </a:p>
        </p:txBody>
      </p:sp>
      <p:grpSp>
        <p:nvGrpSpPr>
          <p:cNvPr id="463" name="Group 463"/>
          <p:cNvGrpSpPr/>
          <p:nvPr/>
        </p:nvGrpSpPr>
        <p:grpSpPr>
          <a:xfrm>
            <a:off x="518646" y="4431763"/>
            <a:ext cx="1942820" cy="805569"/>
            <a:chOff x="150277" y="0"/>
            <a:chExt cx="1942819" cy="805567"/>
          </a:xfrm>
        </p:grpSpPr>
        <p:sp>
          <p:nvSpPr>
            <p:cNvPr id="460" name="Shape 460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64" name="Shape 464"/>
          <p:cNvSpPr/>
          <p:nvPr/>
        </p:nvSpPr>
        <p:spPr>
          <a:xfrm>
            <a:off x="518646" y="4668692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Recepción alertas</a:t>
            </a:r>
          </a:p>
        </p:txBody>
      </p:sp>
      <p:sp>
        <p:nvSpPr>
          <p:cNvPr id="465" name="Shape 465"/>
          <p:cNvSpPr/>
          <p:nvPr/>
        </p:nvSpPr>
        <p:spPr>
          <a:xfrm>
            <a:off x="2708443" y="4467130"/>
            <a:ext cx="327910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Programar controles químicos.</a:t>
            </a:r>
          </a:p>
          <a:p>
            <a:pPr marL="285750" indent="-285750">
              <a:buSzPct val="100000"/>
              <a:buFont typeface="Arial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Envío de avisos de aplicación (PNLb).</a:t>
            </a:r>
          </a:p>
        </p:txBody>
      </p:sp>
      <p:pic>
        <p:nvPicPr>
          <p:cNvPr id="466" name="image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4242" y="1979796"/>
            <a:ext cx="5684425" cy="4340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1317326" y="626268"/>
            <a:ext cx="753435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¿QUÉ ES EL SISTEMA EXPERTO PATRÓN PARA DIAGNÓSTICO FITOSANITARIO?</a:t>
            </a:r>
          </a:p>
        </p:txBody>
      </p:sp>
      <p:sp>
        <p:nvSpPr>
          <p:cNvPr id="469" name="Shape 469"/>
          <p:cNvSpPr/>
          <p:nvPr/>
        </p:nvSpPr>
        <p:spPr>
          <a:xfrm>
            <a:off x="1395984" y="1873469"/>
            <a:ext cx="8643179" cy="3255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800" indent="-304800">
              <a:spcBef>
                <a:spcPts val="400"/>
              </a:spcBef>
              <a:buSzPct val="100000"/>
              <a:buFont typeface="Wingdings"/>
              <a:buChar char="▪"/>
              <a:defRPr sz="2000" b="1">
                <a:solidFill>
                  <a:schemeClr val="accent1"/>
                </a:solidFill>
              </a:defRPr>
            </a:pPr>
            <a:r>
              <a:rPr dirty="0"/>
              <a:t>Es un sistema compuesto de tres módulos (administrador, experto y usuario) que permite generar sistemas expertos de </a:t>
            </a:r>
            <a:r>
              <a:rPr dirty="0" smtClean="0"/>
              <a:t>diagn</a:t>
            </a:r>
            <a:r>
              <a:rPr lang="es-ES" dirty="0" smtClean="0"/>
              <a:t>ó</a:t>
            </a:r>
            <a:r>
              <a:rPr dirty="0" smtClean="0"/>
              <a:t>stico </a:t>
            </a:r>
            <a:r>
              <a:rPr dirty="0"/>
              <a:t>fitosanitario para todas las especies que se requieran. </a:t>
            </a:r>
          </a:p>
          <a:p>
            <a:pPr marL="304800" indent="-304800">
              <a:spcBef>
                <a:spcPts val="400"/>
              </a:spcBef>
              <a:buSzPct val="100000"/>
              <a:buFont typeface="Wingdings"/>
              <a:buChar char="▪"/>
              <a:defRPr sz="2000" b="1">
                <a:solidFill>
                  <a:schemeClr val="accent1"/>
                </a:solidFill>
              </a:defRPr>
            </a:pPr>
            <a:endParaRPr dirty="0"/>
          </a:p>
          <a:p>
            <a:pPr marL="304800" indent="-304800">
              <a:spcBef>
                <a:spcPts val="400"/>
              </a:spcBef>
              <a:buSzPct val="100000"/>
              <a:buFont typeface="Wingdings"/>
              <a:buChar char="▪"/>
              <a:defRPr sz="2000" b="1">
                <a:solidFill>
                  <a:schemeClr val="accent1"/>
                </a:solidFill>
              </a:defRPr>
            </a:pPr>
            <a:r>
              <a:rPr dirty="0"/>
              <a:t>El sistema se basa en el concepto de inteligencia </a:t>
            </a:r>
            <a:r>
              <a:rPr dirty="0" smtClean="0"/>
              <a:t>artificial</a:t>
            </a:r>
            <a:r>
              <a:rPr lang="es-ES_tradnl" dirty="0" smtClean="0"/>
              <a:t>,</a:t>
            </a:r>
            <a:r>
              <a:rPr dirty="0" smtClean="0"/>
              <a:t> </a:t>
            </a:r>
            <a:r>
              <a:rPr dirty="0"/>
              <a:t>donde se </a:t>
            </a:r>
            <a:r>
              <a:rPr dirty="0" smtClean="0"/>
              <a:t>une</a:t>
            </a:r>
            <a:r>
              <a:rPr lang="es-ES_tradnl" dirty="0" smtClean="0"/>
              <a:t>n</a:t>
            </a:r>
            <a:r>
              <a:rPr dirty="0" smtClean="0"/>
              <a:t> </a:t>
            </a:r>
            <a:r>
              <a:rPr dirty="0"/>
              <a:t>los conocimientos de expertos con algoritmos de base </a:t>
            </a:r>
            <a:r>
              <a:rPr dirty="0" smtClean="0"/>
              <a:t>matricial</a:t>
            </a:r>
            <a:r>
              <a:rPr lang="es-ES_tradnl" dirty="0" smtClean="0"/>
              <a:t>,</a:t>
            </a:r>
            <a:r>
              <a:rPr dirty="0" smtClean="0"/>
              <a:t> </a:t>
            </a:r>
            <a:r>
              <a:rPr dirty="0"/>
              <a:t>con el objetivo de </a:t>
            </a:r>
            <a:r>
              <a:rPr dirty="0" smtClean="0"/>
              <a:t>apoyar </a:t>
            </a:r>
            <a:r>
              <a:rPr dirty="0"/>
              <a:t>al productor para obtener un diagnóstico inicial ante una sintomatología específica.</a:t>
            </a:r>
          </a:p>
        </p:txBody>
      </p:sp>
      <p:pic>
        <p:nvPicPr>
          <p:cNvPr id="470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2315110" y="1192524"/>
            <a:ext cx="8174795" cy="1687885"/>
          </a:xfrm>
          <a:prstGeom prst="roundRect">
            <a:avLst>
              <a:gd name="adj" fmla="val 14057"/>
            </a:avLst>
          </a:prstGeom>
          <a:ln w="28575"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1317326" y="524668"/>
            <a:ext cx="926462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rPr dirty="0"/>
              <a:t>MÓDULOS DEL SISTEMA </a:t>
            </a:r>
            <a:r>
              <a:rPr dirty="0" smtClean="0"/>
              <a:t>EXPERTO </a:t>
            </a:r>
            <a:r>
              <a:rPr dirty="0"/>
              <a:t>PATRÓN</a:t>
            </a:r>
          </a:p>
        </p:txBody>
      </p:sp>
      <p:sp>
        <p:nvSpPr>
          <p:cNvPr id="475" name="Shape 475"/>
          <p:cNvSpPr/>
          <p:nvPr/>
        </p:nvSpPr>
        <p:spPr>
          <a:xfrm>
            <a:off x="2239284" y="2241953"/>
            <a:ext cx="2120070" cy="54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lnSpc>
                <a:spcPct val="90000"/>
              </a:lnSpc>
              <a:spcBef>
                <a:spcPts val="40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r>
              <a:t>Módulo de Administración</a:t>
            </a:r>
          </a:p>
        </p:txBody>
      </p:sp>
      <p:pic>
        <p:nvPicPr>
          <p:cNvPr id="476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5270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/>
        </p:nvSpPr>
        <p:spPr>
          <a:xfrm>
            <a:off x="2906133" y="1395711"/>
            <a:ext cx="786371" cy="78637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CFD7E7">
                <a:alpha val="90000"/>
              </a:srgbClr>
            </a:solidFill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2906133" y="4955899"/>
            <a:ext cx="786371" cy="78637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CFD7E7">
                <a:alpha val="90000"/>
              </a:srgbClr>
            </a:solidFill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2489290" y="4014701"/>
            <a:ext cx="1620057" cy="562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lnSpc>
                <a:spcPct val="70000"/>
              </a:lnSpc>
              <a:spcBef>
                <a:spcPts val="400"/>
              </a:spcBef>
              <a:defRPr sz="1600" b="1">
                <a:solidFill>
                  <a:schemeClr val="accent1"/>
                </a:solidFill>
              </a:defRPr>
            </a:pPr>
            <a:r>
              <a:t>Módulo </a:t>
            </a:r>
          </a:p>
          <a:p>
            <a:pPr indent="0" algn="ctr">
              <a:lnSpc>
                <a:spcPct val="70000"/>
              </a:lnSpc>
              <a:spcBef>
                <a:spcPts val="400"/>
              </a:spcBef>
              <a:defRPr sz="1600" b="1">
                <a:solidFill>
                  <a:schemeClr val="accent1"/>
                </a:solidFill>
              </a:defRPr>
            </a:pPr>
            <a:r>
              <a:t>del Experto</a:t>
            </a:r>
          </a:p>
        </p:txBody>
      </p:sp>
      <p:sp>
        <p:nvSpPr>
          <p:cNvPr id="481" name="Shape 481"/>
          <p:cNvSpPr/>
          <p:nvPr/>
        </p:nvSpPr>
        <p:spPr>
          <a:xfrm>
            <a:off x="2489290" y="5820470"/>
            <a:ext cx="1620058" cy="54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lnSpc>
                <a:spcPct val="90000"/>
              </a:lnSpc>
              <a:spcBef>
                <a:spcPts val="40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r>
              <a:t>Módulo Usuario</a:t>
            </a:r>
          </a:p>
        </p:txBody>
      </p:sp>
      <p:sp>
        <p:nvSpPr>
          <p:cNvPr id="482" name="Shape 482"/>
          <p:cNvSpPr/>
          <p:nvPr/>
        </p:nvSpPr>
        <p:spPr>
          <a:xfrm>
            <a:off x="2912131" y="3152025"/>
            <a:ext cx="774375" cy="77437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CFD7E7">
                <a:alpha val="90000"/>
              </a:srgbClr>
            </a:solidFill>
          </a:ln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4680650" y="1598273"/>
            <a:ext cx="5809255" cy="101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04800" indent="-304800">
              <a:lnSpc>
                <a:spcPct val="90000"/>
              </a:lnSpc>
              <a:spcBef>
                <a:spcPts val="300"/>
              </a:spcBef>
              <a:buSzPct val="70000"/>
              <a:buChar char="•"/>
              <a:defRPr sz="1600" spc="-133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Versión web/desk.</a:t>
            </a:r>
          </a:p>
          <a:p>
            <a:pPr marL="304800" indent="-304800">
              <a:lnSpc>
                <a:spcPct val="90000"/>
              </a:lnSpc>
              <a:spcBef>
                <a:spcPts val="300"/>
              </a:spcBef>
              <a:buSzPct val="70000"/>
              <a:buChar char="•"/>
              <a:defRPr sz="1600" spc="-133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Inicia nuevo SE.</a:t>
            </a:r>
          </a:p>
          <a:p>
            <a:pPr marL="304800" indent="-304800">
              <a:lnSpc>
                <a:spcPct val="90000"/>
              </a:lnSpc>
              <a:spcBef>
                <a:spcPts val="300"/>
              </a:spcBef>
              <a:buSzPct val="70000"/>
              <a:buChar char="•"/>
              <a:defRPr sz="1600" spc="-133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SRA: trae sp./var.</a:t>
            </a:r>
          </a:p>
          <a:p>
            <a:pPr marL="304800" indent="-304800">
              <a:lnSpc>
                <a:spcPct val="90000"/>
              </a:lnSpc>
              <a:spcBef>
                <a:spcPts val="300"/>
              </a:spcBef>
              <a:buSzPct val="70000"/>
              <a:buChar char="•"/>
              <a:defRPr sz="1600" spc="-133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SSF: trae relación plaga-hospedante</a:t>
            </a:r>
            <a:r>
              <a:rPr dirty="0">
                <a:ln>
                  <a:noFill/>
                </a:ln>
              </a:rPr>
              <a:t>.</a:t>
            </a:r>
          </a:p>
        </p:txBody>
      </p:sp>
      <p:sp>
        <p:nvSpPr>
          <p:cNvPr id="484" name="Shape 484"/>
          <p:cNvSpPr/>
          <p:nvPr/>
        </p:nvSpPr>
        <p:spPr>
          <a:xfrm>
            <a:off x="4680650" y="3317001"/>
            <a:ext cx="5809255" cy="110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04800" indent="-304800">
              <a:lnSpc>
                <a:spcPct val="90000"/>
              </a:lnSpc>
              <a:buSzPct val="70000"/>
              <a:buChar char="•"/>
              <a:defRPr sz="1600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Versión Desktop.</a:t>
            </a:r>
          </a:p>
          <a:p>
            <a:pPr marL="304800" indent="-304800">
              <a:lnSpc>
                <a:spcPct val="90000"/>
              </a:lnSpc>
              <a:buSzPct val="70000"/>
              <a:buChar char="•"/>
              <a:defRPr sz="1600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Configura SE.</a:t>
            </a:r>
          </a:p>
          <a:p>
            <a:pPr marL="304800" indent="-304800">
              <a:lnSpc>
                <a:spcPct val="90000"/>
              </a:lnSpc>
              <a:buSzPct val="70000"/>
              <a:buChar char="•"/>
              <a:defRPr sz="1600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Ingresa información.</a:t>
            </a:r>
          </a:p>
          <a:p>
            <a:pPr marL="304800" indent="-304800">
              <a:lnSpc>
                <a:spcPct val="90000"/>
              </a:lnSpc>
              <a:buSzPct val="70000"/>
              <a:buChar char="•"/>
              <a:defRPr sz="1600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Criterios de lógica.</a:t>
            </a:r>
          </a:p>
          <a:p>
            <a:pPr marL="304800" indent="-304800">
              <a:lnSpc>
                <a:spcPct val="90000"/>
              </a:lnSpc>
              <a:buSzPct val="70000"/>
              <a:buChar char="•"/>
              <a:defRPr sz="1600">
                <a:ln w="8466">
                  <a:solidFill>
                    <a:srgbClr val="005493"/>
                  </a:solidFill>
                </a:ln>
                <a:solidFill>
                  <a:srgbClr val="005493"/>
                </a:solidFill>
              </a:defRPr>
            </a:pPr>
            <a:r>
              <a:rPr dirty="0"/>
              <a:t>Reporta al experto la falta de información.</a:t>
            </a:r>
          </a:p>
        </p:txBody>
      </p:sp>
      <p:sp>
        <p:nvSpPr>
          <p:cNvPr id="485" name="Shape 485"/>
          <p:cNvSpPr/>
          <p:nvPr/>
        </p:nvSpPr>
        <p:spPr>
          <a:xfrm>
            <a:off x="4680650" y="5082928"/>
            <a:ext cx="5809255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04800" indent="-304800">
              <a:buSzPct val="70000"/>
              <a:buChar char="•"/>
              <a:defRPr sz="1600">
                <a:solidFill>
                  <a:srgbClr val="005493"/>
                </a:solidFill>
              </a:defRPr>
            </a:pPr>
            <a:r>
              <a:rPr dirty="0"/>
              <a:t>Versión </a:t>
            </a:r>
            <a:r>
              <a:rPr dirty="0" smtClean="0"/>
              <a:t>web</a:t>
            </a:r>
            <a:r>
              <a:rPr lang="es-ES_tradnl" dirty="0" smtClean="0"/>
              <a:t>.</a:t>
            </a:r>
            <a:endParaRPr dirty="0"/>
          </a:p>
          <a:p>
            <a:pPr marL="304800" indent="-304800" defTabSz="914400">
              <a:buSzPct val="70000"/>
              <a:buChar char="•"/>
              <a:defRPr sz="1600">
                <a:solidFill>
                  <a:srgbClr val="005493"/>
                </a:solidFill>
              </a:defRPr>
            </a:pPr>
            <a:r>
              <a:rPr dirty="0"/>
              <a:t>Diagnóstico </a:t>
            </a:r>
            <a:r>
              <a:rPr dirty="0" smtClean="0"/>
              <a:t>interactivo</a:t>
            </a:r>
            <a:r>
              <a:rPr lang="es-ES_tradnl" dirty="0" smtClean="0"/>
              <a:t>.</a:t>
            </a:r>
            <a:endParaRPr dirty="0"/>
          </a:p>
          <a:p>
            <a:pPr marL="304800" indent="-304800" defTabSz="914400">
              <a:buSzPct val="70000"/>
              <a:buChar char="•"/>
              <a:defRPr sz="1600">
                <a:solidFill>
                  <a:srgbClr val="005493"/>
                </a:solidFill>
              </a:defRPr>
            </a:pPr>
            <a:r>
              <a:rPr dirty="0"/>
              <a:t>Búsqueda puntual.</a:t>
            </a:r>
          </a:p>
          <a:p>
            <a:pPr marL="304800" indent="-304800" defTabSz="914400">
              <a:buSzPct val="70000"/>
              <a:buChar char="•"/>
              <a:defRPr sz="1600">
                <a:solidFill>
                  <a:srgbClr val="005493"/>
                </a:solidFill>
              </a:defRPr>
            </a:pPr>
            <a:r>
              <a:rPr dirty="0"/>
              <a:t>Listados de plagas y enfermedades.</a:t>
            </a:r>
          </a:p>
        </p:txBody>
      </p:sp>
      <p:sp>
        <p:nvSpPr>
          <p:cNvPr id="486" name="Shape 486"/>
          <p:cNvSpPr/>
          <p:nvPr/>
        </p:nvSpPr>
        <p:spPr>
          <a:xfrm>
            <a:off x="2315110" y="3004786"/>
            <a:ext cx="8174795" cy="1687885"/>
          </a:xfrm>
          <a:prstGeom prst="roundRect">
            <a:avLst>
              <a:gd name="adj" fmla="val 14057"/>
            </a:avLst>
          </a:prstGeom>
          <a:ln w="28575"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2315110" y="4817047"/>
            <a:ext cx="8174795" cy="1687886"/>
          </a:xfrm>
          <a:prstGeom prst="roundRect">
            <a:avLst>
              <a:gd name="adj" fmla="val 14057"/>
            </a:avLst>
          </a:prstGeom>
          <a:ln w="28575"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1317326" y="626268"/>
            <a:ext cx="724473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rPr dirty="0"/>
              <a:t>SISTEMA EXPERTO DE DIAGNÓSTICO</a:t>
            </a:r>
          </a:p>
        </p:txBody>
      </p:sp>
      <p:pic>
        <p:nvPicPr>
          <p:cNvPr id="490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0383" y="1462034"/>
            <a:ext cx="10005136" cy="4539369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/>
        </p:nvSpPr>
        <p:spPr>
          <a:xfrm>
            <a:off x="1317326" y="677068"/>
            <a:ext cx="9261353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EXPERTO DE DIAGNÓSTICO</a:t>
            </a:r>
          </a:p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a. Pasos para el diagnóstico</a:t>
            </a:r>
          </a:p>
        </p:txBody>
      </p:sp>
      <p:pic>
        <p:nvPicPr>
          <p:cNvPr id="495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993" y="2288693"/>
            <a:ext cx="5653115" cy="3141254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  <p:grpSp>
        <p:nvGrpSpPr>
          <p:cNvPr id="501" name="Group 501"/>
          <p:cNvGrpSpPr/>
          <p:nvPr/>
        </p:nvGrpSpPr>
        <p:grpSpPr>
          <a:xfrm>
            <a:off x="1039346" y="2386196"/>
            <a:ext cx="1942820" cy="805570"/>
            <a:chOff x="150277" y="0"/>
            <a:chExt cx="1942819" cy="805568"/>
          </a:xfrm>
        </p:grpSpPr>
        <p:sp>
          <p:nvSpPr>
            <p:cNvPr id="498" name="Shape 498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02" name="Shape 502"/>
          <p:cNvSpPr/>
          <p:nvPr/>
        </p:nvSpPr>
        <p:spPr>
          <a:xfrm>
            <a:off x="1039346" y="26231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Selección SE</a:t>
            </a:r>
          </a:p>
        </p:txBody>
      </p:sp>
      <p:sp>
        <p:nvSpPr>
          <p:cNvPr id="503" name="Shape 503"/>
          <p:cNvSpPr/>
          <p:nvPr/>
        </p:nvSpPr>
        <p:spPr>
          <a:xfrm>
            <a:off x="3229143" y="2431039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Buscar palabra </a:t>
            </a:r>
            <a:r>
              <a:rPr b="1" dirty="0" smtClean="0"/>
              <a:t>clave</a:t>
            </a:r>
            <a:r>
              <a:rPr lang="es-ES_tradnl" b="1" dirty="0" smtClean="0"/>
              <a:t>.</a:t>
            </a:r>
            <a:endParaRPr b="1"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Diagnóstico interactivo.</a:t>
            </a:r>
          </a:p>
        </p:txBody>
      </p:sp>
      <p:grpSp>
        <p:nvGrpSpPr>
          <p:cNvPr id="507" name="Group 507"/>
          <p:cNvGrpSpPr/>
          <p:nvPr/>
        </p:nvGrpSpPr>
        <p:grpSpPr>
          <a:xfrm>
            <a:off x="1039346" y="3532949"/>
            <a:ext cx="1942820" cy="805569"/>
            <a:chOff x="150277" y="0"/>
            <a:chExt cx="1942819" cy="805567"/>
          </a:xfrm>
        </p:grpSpPr>
        <p:sp>
          <p:nvSpPr>
            <p:cNvPr id="504" name="Shape 504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08" name="Shape 508"/>
          <p:cNvSpPr/>
          <p:nvPr/>
        </p:nvSpPr>
        <p:spPr>
          <a:xfrm>
            <a:off x="1039346" y="36751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Análisis </a:t>
            </a:r>
            <a:br/>
            <a:r>
              <a:t>respuesta</a:t>
            </a:r>
          </a:p>
        </p:txBody>
      </p:sp>
      <p:sp>
        <p:nvSpPr>
          <p:cNvPr id="509" name="Shape 509"/>
          <p:cNvSpPr/>
          <p:nvPr/>
        </p:nvSpPr>
        <p:spPr>
          <a:xfrm>
            <a:off x="3229143" y="3558837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Responder consultas.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Análisis de respuestas.</a:t>
            </a:r>
          </a:p>
        </p:txBody>
      </p:sp>
      <p:grpSp>
        <p:nvGrpSpPr>
          <p:cNvPr id="513" name="Group 513"/>
          <p:cNvGrpSpPr/>
          <p:nvPr/>
        </p:nvGrpSpPr>
        <p:grpSpPr>
          <a:xfrm>
            <a:off x="1039346" y="4736563"/>
            <a:ext cx="1942820" cy="805569"/>
            <a:chOff x="150277" y="0"/>
            <a:chExt cx="1942819" cy="805567"/>
          </a:xfrm>
        </p:grpSpPr>
        <p:sp>
          <p:nvSpPr>
            <p:cNvPr id="510" name="Shape 510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14" name="Shape 514"/>
          <p:cNvSpPr/>
          <p:nvPr/>
        </p:nvSpPr>
        <p:spPr>
          <a:xfrm>
            <a:off x="1039346" y="4884592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Selección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endParaRPr dirty="0"/>
          </a:p>
        </p:txBody>
      </p:sp>
      <p:sp>
        <p:nvSpPr>
          <p:cNvPr id="515" name="Shape 515"/>
          <p:cNvSpPr/>
          <p:nvPr/>
        </p:nvSpPr>
        <p:spPr>
          <a:xfrm>
            <a:off x="3229143" y="4771930"/>
            <a:ext cx="268944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Seleccionar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r>
              <a:rPr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Evaluar alternativas de </a:t>
            </a:r>
            <a:r>
              <a:rPr dirty="0" smtClean="0"/>
              <a:t>manejo</a:t>
            </a:r>
            <a:r>
              <a:rPr lang="es-ES_tradnl" dirty="0" smtClean="0"/>
              <a:t>.</a:t>
            </a:r>
            <a:endParaRPr dirty="0"/>
          </a:p>
        </p:txBody>
      </p:sp>
      <p:sp>
        <p:nvSpPr>
          <p:cNvPr id="2" name="Elipse 1"/>
          <p:cNvSpPr/>
          <p:nvPr/>
        </p:nvSpPr>
        <p:spPr>
          <a:xfrm>
            <a:off x="6096993" y="2288693"/>
            <a:ext cx="5671673" cy="1244256"/>
          </a:xfrm>
          <a:prstGeom prst="ellipse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14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/>
        </p:nvSpPr>
        <p:spPr>
          <a:xfrm>
            <a:off x="1317326" y="677068"/>
            <a:ext cx="9261353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EXPERTO DE DIAGNÓSTICO</a:t>
            </a:r>
          </a:p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b. Pasos para el diagnóstico</a:t>
            </a:r>
          </a:p>
        </p:txBody>
      </p:sp>
      <p:pic>
        <p:nvPicPr>
          <p:cNvPr id="518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3" name="Group 523"/>
          <p:cNvGrpSpPr/>
          <p:nvPr/>
        </p:nvGrpSpPr>
        <p:grpSpPr>
          <a:xfrm>
            <a:off x="1039346" y="2386196"/>
            <a:ext cx="1942820" cy="805570"/>
            <a:chOff x="150277" y="0"/>
            <a:chExt cx="1942819" cy="805568"/>
          </a:xfrm>
        </p:grpSpPr>
        <p:sp>
          <p:nvSpPr>
            <p:cNvPr id="520" name="Shape 520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24" name="Shape 524"/>
          <p:cNvSpPr/>
          <p:nvPr/>
        </p:nvSpPr>
        <p:spPr>
          <a:xfrm>
            <a:off x="1039346" y="26231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Selección SE</a:t>
            </a:r>
          </a:p>
        </p:txBody>
      </p:sp>
      <p:sp>
        <p:nvSpPr>
          <p:cNvPr id="525" name="Shape 525"/>
          <p:cNvSpPr/>
          <p:nvPr/>
        </p:nvSpPr>
        <p:spPr>
          <a:xfrm>
            <a:off x="3229143" y="2431039"/>
            <a:ext cx="268944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Buscar palabra clave</a:t>
            </a:r>
            <a:endParaRPr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Diagnóstico interactivo.</a:t>
            </a:r>
          </a:p>
        </p:txBody>
      </p:sp>
      <p:grpSp>
        <p:nvGrpSpPr>
          <p:cNvPr id="529" name="Group 529"/>
          <p:cNvGrpSpPr/>
          <p:nvPr/>
        </p:nvGrpSpPr>
        <p:grpSpPr>
          <a:xfrm>
            <a:off x="1039346" y="3532949"/>
            <a:ext cx="1942820" cy="805569"/>
            <a:chOff x="150277" y="0"/>
            <a:chExt cx="1942819" cy="805567"/>
          </a:xfrm>
        </p:grpSpPr>
        <p:sp>
          <p:nvSpPr>
            <p:cNvPr id="526" name="Shape 526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30" name="Shape 530"/>
          <p:cNvSpPr/>
          <p:nvPr/>
        </p:nvSpPr>
        <p:spPr>
          <a:xfrm>
            <a:off x="1039346" y="36751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Análisis </a:t>
            </a:r>
            <a:br/>
            <a:r>
              <a:t>respuesta</a:t>
            </a:r>
          </a:p>
        </p:txBody>
      </p:sp>
      <p:sp>
        <p:nvSpPr>
          <p:cNvPr id="531" name="Shape 531"/>
          <p:cNvSpPr/>
          <p:nvPr/>
        </p:nvSpPr>
        <p:spPr>
          <a:xfrm>
            <a:off x="3229143" y="3558837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Responder consultas.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Análisis de respuestas.</a:t>
            </a:r>
          </a:p>
        </p:txBody>
      </p:sp>
      <p:grpSp>
        <p:nvGrpSpPr>
          <p:cNvPr id="535" name="Group 535"/>
          <p:cNvGrpSpPr/>
          <p:nvPr/>
        </p:nvGrpSpPr>
        <p:grpSpPr>
          <a:xfrm>
            <a:off x="1039346" y="4736563"/>
            <a:ext cx="1942820" cy="805569"/>
            <a:chOff x="150277" y="0"/>
            <a:chExt cx="1942819" cy="805567"/>
          </a:xfrm>
        </p:grpSpPr>
        <p:sp>
          <p:nvSpPr>
            <p:cNvPr id="532" name="Shape 532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34" name="Shape 534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36" name="Shape 536"/>
          <p:cNvSpPr/>
          <p:nvPr/>
        </p:nvSpPr>
        <p:spPr>
          <a:xfrm>
            <a:off x="1039346" y="4884592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Selección Diagnóstico</a:t>
            </a:r>
          </a:p>
        </p:txBody>
      </p:sp>
      <p:sp>
        <p:nvSpPr>
          <p:cNvPr id="537" name="Shape 537"/>
          <p:cNvSpPr/>
          <p:nvPr/>
        </p:nvSpPr>
        <p:spPr>
          <a:xfrm>
            <a:off x="3229143" y="4771930"/>
            <a:ext cx="268944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Seleccionar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r>
              <a:rPr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Evaluar alternativas de manejo</a:t>
            </a:r>
          </a:p>
        </p:txBody>
      </p:sp>
      <p:pic>
        <p:nvPicPr>
          <p:cNvPr id="538" name="image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1533" y="2056508"/>
            <a:ext cx="5604035" cy="3605623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  <p:sp>
        <p:nvSpPr>
          <p:cNvPr id="2" name="Elipse 1"/>
          <p:cNvSpPr/>
          <p:nvPr/>
        </p:nvSpPr>
        <p:spPr>
          <a:xfrm>
            <a:off x="6518038" y="2801566"/>
            <a:ext cx="3688575" cy="2860565"/>
          </a:xfrm>
          <a:prstGeom prst="ellipse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14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6027480" y="834771"/>
            <a:ext cx="416995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INTRODUCCIÓN</a:t>
            </a:r>
          </a:p>
        </p:txBody>
      </p:sp>
      <p:sp>
        <p:nvSpPr>
          <p:cNvPr id="155" name="Shape 155"/>
          <p:cNvSpPr/>
          <p:nvPr/>
        </p:nvSpPr>
        <p:spPr>
          <a:xfrm>
            <a:off x="6027480" y="1519762"/>
            <a:ext cx="4169955" cy="405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400"/>
              </a:spcBef>
              <a:defRPr sz="2000">
                <a:solidFill>
                  <a:srgbClr val="457AB9"/>
                </a:solidFill>
              </a:defRPr>
            </a:lvl1pPr>
          </a:lstStyle>
          <a:p>
            <a:r>
              <a:t>Este proyecto forma parte de una serie de iniciativas impulsadas por el Servicio Agrícola y Ganadero (SAG) con el objetivo mejorar la condición fitosanitaria de la agricultura chilena y estar preparados para un mayor riesgo de incidencia de plagas y enfermedades producto de factores como el cambio climático, aumento del comercio y movimiento de personas a nivel internacional.</a:t>
            </a:r>
          </a:p>
        </p:txBody>
      </p:sp>
      <p:pic>
        <p:nvPicPr>
          <p:cNvPr id="156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578107" y="1117012"/>
            <a:ext cx="4947084" cy="4947084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chemeClr val="accent1">
                  <a:hueOff val="357503"/>
                  <a:satOff val="54545"/>
                  <a:lumOff val="29273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indent="0" algn="ctr" defTabSz="61475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8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982" y="1282831"/>
            <a:ext cx="3537252" cy="4500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1317326" y="677068"/>
            <a:ext cx="9261353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EXPERTO DE DIAGNÓSTICO</a:t>
            </a:r>
          </a:p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c. Pasos para el diagnóstico</a:t>
            </a:r>
          </a:p>
        </p:txBody>
      </p:sp>
      <p:pic>
        <p:nvPicPr>
          <p:cNvPr id="541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6" name="Group 546"/>
          <p:cNvGrpSpPr/>
          <p:nvPr/>
        </p:nvGrpSpPr>
        <p:grpSpPr>
          <a:xfrm>
            <a:off x="1039346" y="2386196"/>
            <a:ext cx="1942820" cy="805570"/>
            <a:chOff x="150277" y="0"/>
            <a:chExt cx="1942819" cy="805568"/>
          </a:xfrm>
        </p:grpSpPr>
        <p:sp>
          <p:nvSpPr>
            <p:cNvPr id="543" name="Shape 543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47" name="Shape 547"/>
          <p:cNvSpPr/>
          <p:nvPr/>
        </p:nvSpPr>
        <p:spPr>
          <a:xfrm>
            <a:off x="1039346" y="26231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Selección SE</a:t>
            </a:r>
          </a:p>
        </p:txBody>
      </p:sp>
      <p:sp>
        <p:nvSpPr>
          <p:cNvPr id="548" name="Shape 548"/>
          <p:cNvSpPr/>
          <p:nvPr/>
        </p:nvSpPr>
        <p:spPr>
          <a:xfrm>
            <a:off x="3229143" y="2431039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Buscar palabra clave</a:t>
            </a:r>
            <a:endParaRPr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Diagnóstico interactivo.</a:t>
            </a:r>
          </a:p>
        </p:txBody>
      </p:sp>
      <p:grpSp>
        <p:nvGrpSpPr>
          <p:cNvPr id="552" name="Group 552"/>
          <p:cNvGrpSpPr/>
          <p:nvPr/>
        </p:nvGrpSpPr>
        <p:grpSpPr>
          <a:xfrm>
            <a:off x="1039346" y="3532949"/>
            <a:ext cx="1942820" cy="805569"/>
            <a:chOff x="150277" y="0"/>
            <a:chExt cx="1942819" cy="805567"/>
          </a:xfrm>
        </p:grpSpPr>
        <p:sp>
          <p:nvSpPr>
            <p:cNvPr id="549" name="Shape 549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53" name="Shape 553"/>
          <p:cNvSpPr/>
          <p:nvPr/>
        </p:nvSpPr>
        <p:spPr>
          <a:xfrm>
            <a:off x="1039346" y="36751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Análisis </a:t>
            </a:r>
            <a:br/>
            <a:r>
              <a:t>respuesta</a:t>
            </a:r>
          </a:p>
        </p:txBody>
      </p:sp>
      <p:sp>
        <p:nvSpPr>
          <p:cNvPr id="554" name="Shape 554"/>
          <p:cNvSpPr/>
          <p:nvPr/>
        </p:nvSpPr>
        <p:spPr>
          <a:xfrm>
            <a:off x="3229143" y="3558837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Responder consultas.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Análisis de respuestas.</a:t>
            </a:r>
          </a:p>
        </p:txBody>
      </p:sp>
      <p:grpSp>
        <p:nvGrpSpPr>
          <p:cNvPr id="558" name="Group 558"/>
          <p:cNvGrpSpPr/>
          <p:nvPr/>
        </p:nvGrpSpPr>
        <p:grpSpPr>
          <a:xfrm>
            <a:off x="1039346" y="4736563"/>
            <a:ext cx="1942820" cy="805569"/>
            <a:chOff x="150277" y="0"/>
            <a:chExt cx="1942819" cy="805567"/>
          </a:xfrm>
        </p:grpSpPr>
        <p:sp>
          <p:nvSpPr>
            <p:cNvPr id="555" name="Shape 555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59" name="Shape 559"/>
          <p:cNvSpPr/>
          <p:nvPr/>
        </p:nvSpPr>
        <p:spPr>
          <a:xfrm>
            <a:off x="1039346" y="4884592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Selección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endParaRPr dirty="0"/>
          </a:p>
        </p:txBody>
      </p:sp>
      <p:sp>
        <p:nvSpPr>
          <p:cNvPr id="560" name="Shape 560"/>
          <p:cNvSpPr/>
          <p:nvPr/>
        </p:nvSpPr>
        <p:spPr>
          <a:xfrm>
            <a:off x="3229143" y="4771930"/>
            <a:ext cx="268944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Seleccionar Diagnóstico</a:t>
            </a:r>
            <a:r>
              <a:rPr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Evaluar alternativas de manejo</a:t>
            </a:r>
          </a:p>
        </p:txBody>
      </p:sp>
      <p:pic>
        <p:nvPicPr>
          <p:cNvPr id="561" name="image6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286" y="2113340"/>
            <a:ext cx="5847075" cy="3644786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/>
          <p:nvPr/>
        </p:nvSpPr>
        <p:spPr>
          <a:xfrm>
            <a:off x="1317326" y="677068"/>
            <a:ext cx="9261353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EXPERTO DE DIAGNÓSTICO</a:t>
            </a:r>
          </a:p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d. Pasos para el diagnóstico</a:t>
            </a:r>
          </a:p>
        </p:txBody>
      </p:sp>
      <p:pic>
        <p:nvPicPr>
          <p:cNvPr id="564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9" name="Group 569"/>
          <p:cNvGrpSpPr/>
          <p:nvPr/>
        </p:nvGrpSpPr>
        <p:grpSpPr>
          <a:xfrm>
            <a:off x="1039346" y="2386196"/>
            <a:ext cx="1942820" cy="805570"/>
            <a:chOff x="150277" y="0"/>
            <a:chExt cx="1942819" cy="805568"/>
          </a:xfrm>
        </p:grpSpPr>
        <p:sp>
          <p:nvSpPr>
            <p:cNvPr id="566" name="Shape 566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70" name="Shape 570"/>
          <p:cNvSpPr/>
          <p:nvPr/>
        </p:nvSpPr>
        <p:spPr>
          <a:xfrm>
            <a:off x="1039346" y="26231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Selección SE</a:t>
            </a:r>
          </a:p>
        </p:txBody>
      </p:sp>
      <p:sp>
        <p:nvSpPr>
          <p:cNvPr id="571" name="Shape 571"/>
          <p:cNvSpPr/>
          <p:nvPr/>
        </p:nvSpPr>
        <p:spPr>
          <a:xfrm>
            <a:off x="3229143" y="2431039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Buscar palabra clave</a:t>
            </a:r>
            <a:endParaRPr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Diagnóstico interactivo.</a:t>
            </a:r>
          </a:p>
        </p:txBody>
      </p:sp>
      <p:grpSp>
        <p:nvGrpSpPr>
          <p:cNvPr id="575" name="Group 575"/>
          <p:cNvGrpSpPr/>
          <p:nvPr/>
        </p:nvGrpSpPr>
        <p:grpSpPr>
          <a:xfrm>
            <a:off x="1039346" y="3532949"/>
            <a:ext cx="1942820" cy="805569"/>
            <a:chOff x="150277" y="0"/>
            <a:chExt cx="1942819" cy="805567"/>
          </a:xfrm>
        </p:grpSpPr>
        <p:sp>
          <p:nvSpPr>
            <p:cNvPr id="572" name="Shape 572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76" name="Shape 576"/>
          <p:cNvSpPr/>
          <p:nvPr/>
        </p:nvSpPr>
        <p:spPr>
          <a:xfrm>
            <a:off x="1039346" y="36751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Análisis </a:t>
            </a:r>
            <a:br/>
            <a:r>
              <a:t>respuesta</a:t>
            </a:r>
          </a:p>
        </p:txBody>
      </p:sp>
      <p:sp>
        <p:nvSpPr>
          <p:cNvPr id="577" name="Shape 577"/>
          <p:cNvSpPr/>
          <p:nvPr/>
        </p:nvSpPr>
        <p:spPr>
          <a:xfrm>
            <a:off x="3229143" y="3558837"/>
            <a:ext cx="268944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Responder consultas.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lang="es-ES" b="1" dirty="0"/>
              <a:t>Análisis de respuestas (descripción de daño).</a:t>
            </a:r>
            <a:endParaRPr lang="es-ES" b="1" dirty="0"/>
          </a:p>
        </p:txBody>
      </p:sp>
      <p:grpSp>
        <p:nvGrpSpPr>
          <p:cNvPr id="581" name="Group 581"/>
          <p:cNvGrpSpPr/>
          <p:nvPr/>
        </p:nvGrpSpPr>
        <p:grpSpPr>
          <a:xfrm>
            <a:off x="1039346" y="4736563"/>
            <a:ext cx="1942820" cy="805569"/>
            <a:chOff x="150277" y="0"/>
            <a:chExt cx="1942819" cy="805567"/>
          </a:xfrm>
        </p:grpSpPr>
        <p:sp>
          <p:nvSpPr>
            <p:cNvPr id="578" name="Shape 578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82" name="Shape 582"/>
          <p:cNvSpPr/>
          <p:nvPr/>
        </p:nvSpPr>
        <p:spPr>
          <a:xfrm>
            <a:off x="1039346" y="4884592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Selección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endParaRPr dirty="0"/>
          </a:p>
        </p:txBody>
      </p:sp>
      <p:sp>
        <p:nvSpPr>
          <p:cNvPr id="583" name="Shape 583"/>
          <p:cNvSpPr/>
          <p:nvPr/>
        </p:nvSpPr>
        <p:spPr>
          <a:xfrm>
            <a:off x="3229143" y="4771930"/>
            <a:ext cx="268944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lang="es-ES" dirty="0"/>
              <a:t>Seleccionar ”Ver información de la plaga”</a:t>
            </a:r>
            <a:r>
              <a:rPr lang="es-ES"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 smtClean="0"/>
              <a:t>Evaluar </a:t>
            </a:r>
            <a:r>
              <a:rPr dirty="0"/>
              <a:t>alternativas de manejo</a:t>
            </a:r>
          </a:p>
        </p:txBody>
      </p:sp>
      <p:pic>
        <p:nvPicPr>
          <p:cNvPr id="584" name="image6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1463" y="2107405"/>
            <a:ext cx="5243014" cy="3859418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592"/>
          <p:cNvGrpSpPr/>
          <p:nvPr/>
        </p:nvGrpSpPr>
        <p:grpSpPr>
          <a:xfrm>
            <a:off x="1039346" y="3558837"/>
            <a:ext cx="1942820" cy="805570"/>
            <a:chOff x="150277" y="0"/>
            <a:chExt cx="1942819" cy="805568"/>
          </a:xfrm>
        </p:grpSpPr>
        <p:sp>
          <p:nvSpPr>
            <p:cNvPr id="25" name="Shape 589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Shape 590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" name="Shape 591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86" name="Shape 586"/>
          <p:cNvSpPr/>
          <p:nvPr/>
        </p:nvSpPr>
        <p:spPr>
          <a:xfrm>
            <a:off x="1317326" y="677068"/>
            <a:ext cx="9261353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CÓMO FUNCIONA EL SISTEMA EXPERTO DE DIAGNÓSTICO</a:t>
            </a:r>
          </a:p>
          <a:p>
            <a:pPr indent="0">
              <a:spcBef>
                <a:spcPts val="500"/>
              </a:spcBef>
              <a:defRPr sz="2400" b="1" spc="-150">
                <a:ln w="9525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e. Pasos para el diagnóstico</a:t>
            </a:r>
          </a:p>
        </p:txBody>
      </p:sp>
      <p:pic>
        <p:nvPicPr>
          <p:cNvPr id="58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2" name="Group 592"/>
          <p:cNvGrpSpPr/>
          <p:nvPr/>
        </p:nvGrpSpPr>
        <p:grpSpPr>
          <a:xfrm>
            <a:off x="1039346" y="2386196"/>
            <a:ext cx="1942820" cy="805570"/>
            <a:chOff x="150277" y="0"/>
            <a:chExt cx="1942819" cy="805568"/>
          </a:xfrm>
        </p:grpSpPr>
        <p:sp>
          <p:nvSpPr>
            <p:cNvPr id="589" name="Shape 589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 rot="10800000">
              <a:off x="150277" y="653932"/>
              <a:ext cx="1942820" cy="151637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93" name="Shape 593"/>
          <p:cNvSpPr/>
          <p:nvPr/>
        </p:nvSpPr>
        <p:spPr>
          <a:xfrm>
            <a:off x="1039346" y="2623125"/>
            <a:ext cx="194282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t>Selección SE</a:t>
            </a:r>
          </a:p>
        </p:txBody>
      </p:sp>
      <p:sp>
        <p:nvSpPr>
          <p:cNvPr id="594" name="Shape 594"/>
          <p:cNvSpPr/>
          <p:nvPr/>
        </p:nvSpPr>
        <p:spPr>
          <a:xfrm>
            <a:off x="3229143" y="2431039"/>
            <a:ext cx="268944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Buscar palabra clave</a:t>
            </a:r>
            <a:endParaRPr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t>Diagnóstico interactivo.</a:t>
            </a:r>
          </a:p>
        </p:txBody>
      </p:sp>
      <p:sp>
        <p:nvSpPr>
          <p:cNvPr id="599" name="Shape 599"/>
          <p:cNvSpPr/>
          <p:nvPr/>
        </p:nvSpPr>
        <p:spPr>
          <a:xfrm>
            <a:off x="1039346" y="3675107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 algn="ctr">
              <a:defRPr sz="1400" b="1">
                <a:solidFill>
                  <a:schemeClr val="accent1"/>
                </a:solidFill>
              </a:defRPr>
            </a:pPr>
            <a:r>
              <a:t>Análisis </a:t>
            </a:r>
            <a:br/>
            <a:r>
              <a:t>respuesta</a:t>
            </a:r>
          </a:p>
        </p:txBody>
      </p:sp>
      <p:sp>
        <p:nvSpPr>
          <p:cNvPr id="600" name="Shape 600"/>
          <p:cNvSpPr/>
          <p:nvPr/>
        </p:nvSpPr>
        <p:spPr>
          <a:xfrm>
            <a:off x="3229143" y="3558837"/>
            <a:ext cx="268944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Responder consultas.</a:t>
            </a: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Análisis de </a:t>
            </a:r>
            <a:r>
              <a:rPr dirty="0" smtClean="0"/>
              <a:t>respuestas</a:t>
            </a:r>
            <a:r>
              <a:rPr lang="es-ES_tradnl" dirty="0" smtClean="0"/>
              <a:t> (descripci</a:t>
            </a:r>
            <a:r>
              <a:rPr lang="es-ES_tradnl" dirty="0" smtClean="0"/>
              <a:t>ón de daño)</a:t>
            </a:r>
            <a:r>
              <a:rPr dirty="0" smtClean="0"/>
              <a:t>.</a:t>
            </a:r>
            <a:endParaRPr dirty="0"/>
          </a:p>
        </p:txBody>
      </p:sp>
      <p:grpSp>
        <p:nvGrpSpPr>
          <p:cNvPr id="604" name="Group 604"/>
          <p:cNvGrpSpPr/>
          <p:nvPr/>
        </p:nvGrpSpPr>
        <p:grpSpPr>
          <a:xfrm>
            <a:off x="1039346" y="4736563"/>
            <a:ext cx="1942820" cy="805569"/>
            <a:chOff x="150277" y="0"/>
            <a:chExt cx="1942819" cy="805567"/>
          </a:xfrm>
        </p:grpSpPr>
        <p:sp>
          <p:nvSpPr>
            <p:cNvPr id="601" name="Shape 601"/>
            <p:cNvSpPr/>
            <p:nvPr/>
          </p:nvSpPr>
          <p:spPr>
            <a:xfrm>
              <a:off x="150277" y="0"/>
              <a:ext cx="1942820" cy="227456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rot="10800000">
              <a:off x="150277" y="653932"/>
              <a:ext cx="1942820" cy="151636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>
              <a:off x="150277" y="142158"/>
              <a:ext cx="1942820" cy="511775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05" name="Shape 605"/>
          <p:cNvSpPr/>
          <p:nvPr/>
        </p:nvSpPr>
        <p:spPr>
          <a:xfrm>
            <a:off x="1039346" y="4884592"/>
            <a:ext cx="19428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Selección </a:t>
            </a:r>
            <a:r>
              <a:rPr lang="es-ES_tradnl" dirty="0" smtClean="0"/>
              <a:t>d</a:t>
            </a:r>
            <a:r>
              <a:rPr dirty="0" smtClean="0"/>
              <a:t>iagnóstico</a:t>
            </a:r>
            <a:endParaRPr dirty="0"/>
          </a:p>
        </p:txBody>
      </p:sp>
      <p:sp>
        <p:nvSpPr>
          <p:cNvPr id="606" name="Shape 606"/>
          <p:cNvSpPr/>
          <p:nvPr/>
        </p:nvSpPr>
        <p:spPr>
          <a:xfrm>
            <a:off x="3229143" y="4771930"/>
            <a:ext cx="268944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dirty="0"/>
              <a:t>Seleccionar </a:t>
            </a:r>
            <a:r>
              <a:rPr lang="es-ES_tradnl" dirty="0" smtClean="0"/>
              <a:t>”Ver informaci</a:t>
            </a:r>
            <a:r>
              <a:rPr lang="es-ES_tradnl" dirty="0" smtClean="0"/>
              <a:t>ó</a:t>
            </a:r>
            <a:r>
              <a:rPr lang="es-ES_tradnl" dirty="0" smtClean="0"/>
              <a:t>n de la plaga”</a:t>
            </a:r>
            <a:r>
              <a:rPr dirty="0" smtClean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203731" indent="-203731">
              <a:buSzPct val="100000"/>
              <a:buChar char="•"/>
              <a:defRPr sz="1500">
                <a:solidFill>
                  <a:schemeClr val="accent1"/>
                </a:solidFill>
              </a:defRPr>
            </a:pPr>
            <a:r>
              <a:rPr b="1" dirty="0"/>
              <a:t>Evaluar alternativas de </a:t>
            </a:r>
            <a:r>
              <a:rPr b="1" dirty="0" smtClean="0"/>
              <a:t>manejo</a:t>
            </a:r>
            <a:r>
              <a:rPr lang="es-ES_tradnl" b="1" dirty="0" smtClean="0"/>
              <a:t>.</a:t>
            </a:r>
            <a:endParaRPr b="1" dirty="0"/>
          </a:p>
        </p:txBody>
      </p:sp>
      <p:pic>
        <p:nvPicPr>
          <p:cNvPr id="607" name="image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5563" y="1865659"/>
            <a:ext cx="5432204" cy="4140148"/>
          </a:xfrm>
          <a:prstGeom prst="rect">
            <a:avLst/>
          </a:prstGeom>
          <a:ln w="12700">
            <a:miter lim="400000"/>
          </a:ln>
          <a:effectLst>
            <a:outerShdw blurRad="304800" dist="88900" dir="2700000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age39.png" descr="SAG-Chile lineal bn y blanco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3746" y="2435661"/>
            <a:ext cx="3288379" cy="1713364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Shape 610"/>
          <p:cNvSpPr/>
          <p:nvPr/>
        </p:nvSpPr>
        <p:spPr>
          <a:xfrm>
            <a:off x="4530678" y="4329086"/>
            <a:ext cx="177164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 algn="just">
              <a:defRPr>
                <a:solidFill>
                  <a:srgbClr val="FFFFFF"/>
                </a:solidFill>
              </a:defRPr>
            </a:lvl1pPr>
          </a:lstStyle>
          <a:p>
            <a:r>
              <a:t>www.sag.cl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1317327" y="616790"/>
            <a:ext cx="8702523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rPr dirty="0"/>
              <a:t>USO DE TECNOLOGÍA COMO APOYO A LA TOMA DE DECISIONES PARA REDUCIR EL RIESGO FITOSANITARIO</a:t>
            </a:r>
          </a:p>
        </p:txBody>
      </p:sp>
      <p:sp>
        <p:nvSpPr>
          <p:cNvPr id="161" name="Shape 161"/>
          <p:cNvSpPr/>
          <p:nvPr/>
        </p:nvSpPr>
        <p:spPr>
          <a:xfrm>
            <a:off x="3564945" y="2160086"/>
            <a:ext cx="7043777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>
                <a:solidFill>
                  <a:srgbClr val="558ED5"/>
                </a:solidFill>
              </a:defRPr>
            </a:pPr>
            <a:r>
              <a:rPr dirty="0"/>
              <a:t>Análisis de probabilidad de establecimiento y niveles de riesgo de plagas cuarentenarias por origen, punto de ingreso, clima.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>
                <a:solidFill>
                  <a:srgbClr val="558ED5"/>
                </a:solidFill>
              </a:defRPr>
            </a:pPr>
            <a:r>
              <a:rPr dirty="0"/>
              <a:t>Sistemas de </a:t>
            </a:r>
            <a:r>
              <a:rPr dirty="0" smtClean="0"/>
              <a:t>alerta </a:t>
            </a:r>
            <a:r>
              <a:rPr dirty="0"/>
              <a:t>temprana para control fitosanitario de plagas presentes.</a:t>
            </a:r>
          </a:p>
        </p:txBody>
      </p:sp>
      <p:pic>
        <p:nvPicPr>
          <p:cNvPr id="162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3564945" y="3685159"/>
            <a:ext cx="7239310" cy="98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>
                <a:solidFill>
                  <a:srgbClr val="558ED5"/>
                </a:solidFill>
              </a:defRPr>
            </a:pPr>
            <a:r>
              <a:rPr dirty="0" smtClean="0"/>
              <a:t>Sistema </a:t>
            </a:r>
            <a:r>
              <a:rPr dirty="0"/>
              <a:t>de alerta internacional para plagas cuarentenarias. 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>
                <a:solidFill>
                  <a:srgbClr val="558ED5"/>
                </a:solidFill>
              </a:defRPr>
            </a:pPr>
            <a:r>
              <a:rPr dirty="0"/>
              <a:t>Desarrollo de multisensores en líneas de inspección para escaneo rápido de partidas.</a:t>
            </a:r>
          </a:p>
        </p:txBody>
      </p:sp>
      <p:grpSp>
        <p:nvGrpSpPr>
          <p:cNvPr id="170" name="Group 170"/>
          <p:cNvGrpSpPr/>
          <p:nvPr/>
        </p:nvGrpSpPr>
        <p:grpSpPr>
          <a:xfrm>
            <a:off x="1192232" y="3700926"/>
            <a:ext cx="2099166" cy="1100758"/>
            <a:chOff x="125639" y="0"/>
            <a:chExt cx="2099165" cy="1100756"/>
          </a:xfrm>
        </p:grpSpPr>
        <p:grpSp>
          <p:nvGrpSpPr>
            <p:cNvPr id="168" name="Group 168"/>
            <p:cNvGrpSpPr/>
            <p:nvPr/>
          </p:nvGrpSpPr>
          <p:grpSpPr>
            <a:xfrm>
              <a:off x="157449" y="0"/>
              <a:ext cx="2035545" cy="1100757"/>
              <a:chOff x="157449" y="0"/>
              <a:chExt cx="2035543" cy="1100756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157449" y="0"/>
                <a:ext cx="2035545" cy="238311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3F80CE"/>
                  </a:gs>
                  <a:gs pos="100000">
                    <a:schemeClr val="accent1">
                      <a:hueOff val="357503"/>
                      <a:satOff val="54545"/>
                      <a:lumOff val="29273"/>
                    </a:schemeClr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rot="10800000">
                <a:off x="157449" y="911252"/>
                <a:ext cx="2035545" cy="189505"/>
              </a:xfrm>
              <a:prstGeom prst="triangle">
                <a:avLst/>
              </a:prstGeom>
              <a:gradFill flip="none" rotWithShape="1">
                <a:gsLst>
                  <a:gs pos="0">
                    <a:srgbClr val="3F80CE"/>
                  </a:gs>
                  <a:gs pos="100000">
                    <a:schemeClr val="accent1">
                      <a:hueOff val="357503"/>
                      <a:satOff val="54545"/>
                      <a:lumOff val="29273"/>
                    </a:schemeClr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157449" y="148943"/>
                <a:ext cx="2035545" cy="748004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69" name="Shape 169"/>
            <p:cNvSpPr/>
            <p:nvPr/>
          </p:nvSpPr>
          <p:spPr>
            <a:xfrm>
              <a:off x="125639" y="202601"/>
              <a:ext cx="2099166" cy="637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noAutofit/>
            </a:bodyPr>
            <a:lstStyle>
              <a:lvl1pPr indent="0" algn="ctr" defTabSz="1244600">
                <a:lnSpc>
                  <a:spcPct val="90000"/>
                </a:lnSpc>
                <a:spcBef>
                  <a:spcPts val="1000"/>
                </a:spcBef>
                <a:defRPr b="1">
                  <a:solidFill>
                    <a:srgbClr val="558ED5"/>
                  </a:solidFill>
                </a:defRPr>
              </a:lvl1pPr>
            </a:lstStyle>
            <a:p>
              <a:r>
                <a:rPr dirty="0"/>
                <a:t>Aumento del </a:t>
              </a:r>
              <a:r>
                <a:rPr lang="es-ES_tradnl" dirty="0" smtClean="0"/>
                <a:t>c</a:t>
              </a:r>
              <a:r>
                <a:rPr dirty="0" smtClean="0"/>
                <a:t>omercio</a:t>
              </a:r>
              <a:endParaRPr dirty="0"/>
            </a:p>
          </p:txBody>
        </p:sp>
      </p:grpSp>
      <p:sp>
        <p:nvSpPr>
          <p:cNvPr id="171" name="Shape 171"/>
          <p:cNvSpPr/>
          <p:nvPr/>
        </p:nvSpPr>
        <p:spPr>
          <a:xfrm>
            <a:off x="3564945" y="5150916"/>
            <a:ext cx="7043777" cy="98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>
                <a:solidFill>
                  <a:srgbClr val="558ED5"/>
                </a:solidFill>
              </a:defRPr>
            </a:pPr>
            <a:r>
              <a:rPr dirty="0"/>
              <a:t>Desarrollo de nueva generación de sensores para los puntos de ingreso.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spcBef>
                <a:spcPts val="400"/>
              </a:spcBef>
              <a:buSzPct val="100000"/>
              <a:buFont typeface="Wingdings"/>
              <a:buChar char="▪"/>
              <a:defRPr>
                <a:solidFill>
                  <a:srgbClr val="558ED5"/>
                </a:solidFill>
              </a:defRPr>
            </a:pPr>
            <a:r>
              <a:rPr dirty="0"/>
              <a:t>Mejoras en líneas de inspección para </a:t>
            </a:r>
            <a:r>
              <a:rPr lang="es-ES_tradnl" dirty="0" smtClean="0"/>
              <a:t>c</a:t>
            </a:r>
            <a:r>
              <a:rPr dirty="0" smtClean="0"/>
              <a:t>ourier</a:t>
            </a:r>
            <a:r>
              <a:rPr dirty="0"/>
              <a:t>.</a:t>
            </a:r>
          </a:p>
        </p:txBody>
      </p:sp>
      <p:grpSp>
        <p:nvGrpSpPr>
          <p:cNvPr id="176" name="Group 176"/>
          <p:cNvGrpSpPr/>
          <p:nvPr/>
        </p:nvGrpSpPr>
        <p:grpSpPr>
          <a:xfrm>
            <a:off x="1214382" y="5178422"/>
            <a:ext cx="2045205" cy="1354758"/>
            <a:chOff x="147789" y="0"/>
            <a:chExt cx="2045203" cy="1354756"/>
          </a:xfrm>
        </p:grpSpPr>
        <p:sp>
          <p:nvSpPr>
            <p:cNvPr id="172" name="Shape 172"/>
            <p:cNvSpPr/>
            <p:nvPr/>
          </p:nvSpPr>
          <p:spPr>
            <a:xfrm>
              <a:off x="157449" y="0"/>
              <a:ext cx="2035545" cy="2383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 rot="10800000">
              <a:off x="157449" y="1165252"/>
              <a:ext cx="2035545" cy="189505"/>
            </a:xfrm>
            <a:prstGeom prst="triangl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57449" y="148943"/>
              <a:ext cx="2035545" cy="1004077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algn="ctr" defTabSz="61475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47789" y="206481"/>
              <a:ext cx="2017906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spAutoFit/>
            </a:bodyPr>
            <a:lstStyle>
              <a:lvl1pPr indent="0" algn="ctr" defTabSz="1244600">
                <a:lnSpc>
                  <a:spcPct val="90000"/>
                </a:lnSpc>
                <a:spcBef>
                  <a:spcPts val="1000"/>
                </a:spcBef>
                <a:defRPr b="1">
                  <a:solidFill>
                    <a:srgbClr val="558ED5"/>
                  </a:solidFill>
                </a:defRPr>
              </a:lvl1pPr>
            </a:lstStyle>
            <a:p>
              <a:r>
                <a:t>Aumento de migración y viajes</a:t>
              </a:r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1224042" y="2253127"/>
            <a:ext cx="2035547" cy="1100758"/>
            <a:chOff x="157449" y="0"/>
            <a:chExt cx="2035545" cy="1100757"/>
          </a:xfrm>
        </p:grpSpPr>
        <p:grpSp>
          <p:nvGrpSpPr>
            <p:cNvPr id="180" name="Group 180"/>
            <p:cNvGrpSpPr/>
            <p:nvPr/>
          </p:nvGrpSpPr>
          <p:grpSpPr>
            <a:xfrm>
              <a:off x="157449" y="0"/>
              <a:ext cx="2035545" cy="1100757"/>
              <a:chOff x="157449" y="0"/>
              <a:chExt cx="2035543" cy="1100756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157449" y="0"/>
                <a:ext cx="2035545" cy="238311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3F80CE"/>
                  </a:gs>
                  <a:gs pos="100000">
                    <a:schemeClr val="accent1">
                      <a:hueOff val="357503"/>
                      <a:satOff val="54545"/>
                      <a:lumOff val="29273"/>
                    </a:schemeClr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78" name="Shape 178"/>
              <p:cNvSpPr/>
              <p:nvPr/>
            </p:nvSpPr>
            <p:spPr>
              <a:xfrm rot="10800000">
                <a:off x="157449" y="911252"/>
                <a:ext cx="2035545" cy="189505"/>
              </a:xfrm>
              <a:prstGeom prst="triangle">
                <a:avLst/>
              </a:prstGeom>
              <a:gradFill flip="none" rotWithShape="1">
                <a:gsLst>
                  <a:gs pos="0">
                    <a:srgbClr val="3F80CE"/>
                  </a:gs>
                  <a:gs pos="100000">
                    <a:schemeClr val="accent1">
                      <a:hueOff val="357503"/>
                      <a:satOff val="54545"/>
                      <a:lumOff val="29273"/>
                    </a:schemeClr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157449" y="148943"/>
                <a:ext cx="2035545" cy="748004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81" name="Shape 181"/>
            <p:cNvSpPr/>
            <p:nvPr/>
          </p:nvSpPr>
          <p:spPr>
            <a:xfrm>
              <a:off x="166269" y="217477"/>
              <a:ext cx="2017906" cy="61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spAutoFit/>
            </a:bodyPr>
            <a:lstStyle>
              <a:lvl1pPr indent="0" algn="ctr" defTabSz="1244600">
                <a:lnSpc>
                  <a:spcPct val="90000"/>
                </a:lnSpc>
                <a:spcBef>
                  <a:spcPts val="1000"/>
                </a:spcBef>
                <a:defRPr b="1">
                  <a:solidFill>
                    <a:srgbClr val="558ED5"/>
                  </a:solidFill>
                </a:defRPr>
              </a:lvl1pPr>
            </a:lstStyle>
            <a:p>
              <a:r>
                <a:rPr dirty="0"/>
                <a:t>Cambio </a:t>
              </a:r>
              <a:r>
                <a:rPr lang="es-ES_tradnl" dirty="0" smtClean="0"/>
                <a:t>c</a:t>
              </a:r>
              <a:r>
                <a:rPr dirty="0" smtClean="0"/>
                <a:t>limático</a:t>
              </a:r>
              <a:endParaRPr dirty="0"/>
            </a:p>
          </p:txBody>
        </p:sp>
      </p:grp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1317326" y="626268"/>
            <a:ext cx="9239624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CONVENIOS Y PROYECTOS EN RELACIÓN A LA RED DE PRONÓSTICO FITOSANITARIO</a:t>
            </a:r>
          </a:p>
        </p:txBody>
      </p:sp>
      <p:sp>
        <p:nvSpPr>
          <p:cNvPr id="185" name="Shape 185"/>
          <p:cNvSpPr/>
          <p:nvPr/>
        </p:nvSpPr>
        <p:spPr>
          <a:xfrm>
            <a:off x="5292026" y="2406519"/>
            <a:ext cx="5909990" cy="3848487"/>
          </a:xfrm>
          <a:prstGeom prst="rect">
            <a:avLst/>
          </a:prstGeom>
          <a:solidFill>
            <a:srgbClr val="DCE6F2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558ED5"/>
                </a:solidFill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5292026" y="2406519"/>
            <a:ext cx="5909990" cy="3718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FIA Desarrollo de modelo para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Lobesia botrana</a:t>
            </a:r>
            <a:r>
              <a:t>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FIA Desarrollo de Sistema de Análisis de Establecimiento de Plagas (UACH).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Fondo Chile-México de Cooperación (4 plagas).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FIA Manejo integrado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Bagrada hilaris </a:t>
            </a:r>
            <a:r>
              <a:t>(INIA).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IFI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Lobesia botrana </a:t>
            </a:r>
            <a:r>
              <a:t>validación y ajuste modelo (INIA).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IFI Sistema Experto Patrón Diagnóstico Fitosanitario (CPRSIG).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Fondef IDEA II Desarrollo de modelo para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P. auraria</a:t>
            </a:r>
            <a:r>
              <a:t> (UCH).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FIA CC Desarrollo de modelo para C. blancos (PUC).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Modelamiento de Nicho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D. suzukii </a:t>
            </a:r>
            <a:r>
              <a:t>y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B. hilaris </a:t>
            </a:r>
            <a:r>
              <a:t>(UCH).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Modelamiento de Nicho HLB y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H. halys </a:t>
            </a:r>
            <a:r>
              <a:t>(UCH).</a:t>
            </a:r>
          </a:p>
        </p:txBody>
      </p:sp>
      <p:pic>
        <p:nvPicPr>
          <p:cNvPr id="18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390547" y="2406519"/>
            <a:ext cx="3632355" cy="2815459"/>
          </a:xfrm>
          <a:prstGeom prst="rect">
            <a:avLst/>
          </a:prstGeom>
          <a:solidFill>
            <a:srgbClr val="DCE6F2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558ED5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390547" y="2406519"/>
            <a:ext cx="3632355" cy="265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300"/>
              </a:spcBef>
              <a:defRPr sz="1600" b="1">
                <a:solidFill>
                  <a:srgbClr val="558ED5"/>
                </a:solidFill>
              </a:defRPr>
            </a:pPr>
            <a:r>
              <a:t>FIRMADOS</a:t>
            </a:r>
            <a:endParaRPr sz="1800">
              <a:solidFill>
                <a:schemeClr val="accent1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Convenio SAG-INIA.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Convenio SAG-DMC.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Convenio SAG-UCH.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Convenio SAG-PUC.</a:t>
            </a:r>
            <a:endParaRPr sz="1800">
              <a:solidFill>
                <a:schemeClr val="accent1"/>
              </a:solidFill>
            </a:endParaRPr>
          </a:p>
          <a:p>
            <a:pPr indent="0">
              <a:spcBef>
                <a:spcPts val="400"/>
              </a:spcBef>
              <a:buSzPct val="100000"/>
              <a:buFont typeface="Wingdings"/>
              <a:buChar char="➢"/>
              <a:defRPr sz="1600">
                <a:solidFill>
                  <a:srgbClr val="558ED5"/>
                </a:solidFill>
              </a:defRPr>
            </a:pPr>
            <a:endParaRPr sz="1800">
              <a:solidFill>
                <a:schemeClr val="accent1"/>
              </a:solidFill>
            </a:endParaRPr>
          </a:p>
          <a:p>
            <a:pPr indent="0">
              <a:spcBef>
                <a:spcPts val="300"/>
              </a:spcBef>
              <a:defRPr sz="1600" b="1">
                <a:solidFill>
                  <a:srgbClr val="558ED5"/>
                </a:solidFill>
              </a:defRPr>
            </a:pPr>
            <a:r>
              <a:t>EN PROCESO</a:t>
            </a:r>
            <a:endParaRPr sz="1800">
              <a:solidFill>
                <a:schemeClr val="accent1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Convenio SAG-Vinos de Chile.</a:t>
            </a:r>
          </a:p>
          <a:p>
            <a:pPr marL="285750" indent="-285750">
              <a:spcBef>
                <a:spcPts val="300"/>
              </a:spcBef>
              <a:buSzPct val="100000"/>
              <a:buFont typeface="Wingdings"/>
              <a:buChar char="▪"/>
              <a:defRPr sz="1600">
                <a:solidFill>
                  <a:srgbClr val="558ED5"/>
                </a:solidFill>
              </a:defRPr>
            </a:pPr>
            <a:r>
              <a:t>Convenio SAG-UTALCA.</a:t>
            </a:r>
          </a:p>
        </p:txBody>
      </p:sp>
      <p:sp>
        <p:nvSpPr>
          <p:cNvPr id="191" name="Shape 191"/>
          <p:cNvSpPr/>
          <p:nvPr/>
        </p:nvSpPr>
        <p:spPr>
          <a:xfrm>
            <a:off x="1390547" y="1738727"/>
            <a:ext cx="3632355" cy="668502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1390547" y="1738727"/>
            <a:ext cx="363235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300"/>
              </a:spcBef>
              <a:defRPr sz="1600" b="1">
                <a:solidFill>
                  <a:srgbClr val="FFFFFF"/>
                </a:solidFill>
              </a:defRPr>
            </a:lvl1pPr>
          </a:lstStyle>
          <a:p>
            <a:r>
              <a:t>CONVENIOS COOPERACIÓN TÉCNICA</a:t>
            </a:r>
          </a:p>
        </p:txBody>
      </p:sp>
      <p:sp>
        <p:nvSpPr>
          <p:cNvPr id="193" name="Shape 193"/>
          <p:cNvSpPr/>
          <p:nvPr/>
        </p:nvSpPr>
        <p:spPr>
          <a:xfrm>
            <a:off x="5292026" y="1738727"/>
            <a:ext cx="5909990" cy="668502"/>
          </a:xfrm>
          <a:prstGeom prst="rect">
            <a:avLst/>
          </a:prstGeom>
          <a:solidFill>
            <a:srgbClr val="604A7B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5292026" y="1738727"/>
            <a:ext cx="590999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300"/>
              </a:spcBef>
              <a:defRPr sz="1600" b="1">
                <a:solidFill>
                  <a:srgbClr val="FFFFFF"/>
                </a:solidFill>
              </a:defRPr>
            </a:lvl1pPr>
          </a:lstStyle>
          <a:p>
            <a:r>
              <a:t>PROYECTOS Y ESTUDIOS RELACIONADOS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317326" y="626268"/>
            <a:ext cx="9230050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PROBLEMÁTICA: RIESGO FITOSANITARIO (CONVENIO SAG-UCH)</a:t>
            </a:r>
          </a:p>
        </p:txBody>
      </p:sp>
      <p:pic>
        <p:nvPicPr>
          <p:cNvPr id="197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1450005" y="1655234"/>
            <a:ext cx="4136829" cy="639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defRPr>
                <a:solidFill>
                  <a:srgbClr val="376092"/>
                </a:solidFill>
              </a:defRPr>
            </a:pPr>
            <a:r>
              <a:rPr b="1"/>
              <a:t>Probabilidad establecimiento</a:t>
            </a:r>
            <a:r>
              <a:t> </a:t>
            </a:r>
            <a:r>
              <a:rPr sz="1900" b="1" i="1">
                <a:latin typeface="Times New Roman"/>
                <a:ea typeface="Times New Roman"/>
                <a:cs typeface="Times New Roman"/>
                <a:sym typeface="Times New Roman"/>
              </a:rPr>
              <a:t>Drosophila suzukii</a:t>
            </a:r>
          </a:p>
        </p:txBody>
      </p:sp>
      <p:sp>
        <p:nvSpPr>
          <p:cNvPr id="200" name="Shape 200"/>
          <p:cNvSpPr/>
          <p:nvPr/>
        </p:nvSpPr>
        <p:spPr>
          <a:xfrm>
            <a:off x="6374863" y="1655234"/>
            <a:ext cx="4172144" cy="639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defRPr>
                <a:solidFill>
                  <a:srgbClr val="376092"/>
                </a:solidFill>
              </a:defRPr>
            </a:pPr>
            <a:r>
              <a:rPr b="1"/>
              <a:t>Probabilidad establecimiento</a:t>
            </a:r>
            <a:r>
              <a:t> </a:t>
            </a:r>
            <a:r>
              <a:rPr sz="1900" b="1" i="1">
                <a:latin typeface="Times New Roman"/>
                <a:ea typeface="Times New Roman"/>
                <a:cs typeface="Times New Roman"/>
                <a:sym typeface="Times New Roman"/>
              </a:rPr>
              <a:t>Bagrada hilaris</a:t>
            </a:r>
          </a:p>
        </p:txBody>
      </p:sp>
      <p:pic>
        <p:nvPicPr>
          <p:cNvPr id="201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0005" y="2457878"/>
            <a:ext cx="3694582" cy="3844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81448" y="2443951"/>
            <a:ext cx="3841124" cy="3858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1317326" y="626268"/>
            <a:ext cx="9287493" cy="102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ÁREAS DE COBERTURA METEOROLÓGICA </a:t>
            </a:r>
            <a:endParaRPr>
              <a:solidFill>
                <a:schemeClr val="accent1"/>
              </a:solidFill>
            </a:endParaRPr>
          </a:p>
          <a:p>
            <a: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pPr>
            <a:r>
              <a:t>Y REQUERIMIENTOS DE EMA (ejemplo Biobío)</a:t>
            </a:r>
          </a:p>
        </p:txBody>
      </p:sp>
      <p:pic>
        <p:nvPicPr>
          <p:cNvPr id="205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414398" y="1902487"/>
            <a:ext cx="3690991" cy="911469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14398" y="1902487"/>
            <a:ext cx="3690991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76200">
              <a:lnSpc>
                <a:spcPct val="80000"/>
              </a:lnSpc>
              <a:spcBef>
                <a:spcPts val="300"/>
              </a:spcBef>
              <a:defRPr sz="1600">
                <a:solidFill>
                  <a:srgbClr val="FFFFFF"/>
                </a:solidFill>
              </a:defRPr>
            </a:pPr>
            <a:r>
              <a:t>Número de EMA: 37</a:t>
            </a:r>
            <a:endParaRPr>
              <a:solidFill>
                <a:schemeClr val="accent1"/>
              </a:solidFill>
            </a:endParaRPr>
          </a:p>
          <a:p>
            <a:pPr indent="76200">
              <a:lnSpc>
                <a:spcPct val="80000"/>
              </a:lnSpc>
              <a:spcBef>
                <a:spcPts val="300"/>
              </a:spcBef>
              <a:defRPr sz="1600">
                <a:solidFill>
                  <a:srgbClr val="FFFFFF"/>
                </a:solidFill>
              </a:defRPr>
            </a:pPr>
            <a:r>
              <a:t>Requeridas: 250 aprox.</a:t>
            </a:r>
          </a:p>
        </p:txBody>
      </p:sp>
      <p:grpSp>
        <p:nvGrpSpPr>
          <p:cNvPr id="213" name="Group 213"/>
          <p:cNvGrpSpPr/>
          <p:nvPr/>
        </p:nvGrpSpPr>
        <p:grpSpPr>
          <a:xfrm>
            <a:off x="414400" y="2799599"/>
            <a:ext cx="11274650" cy="3299190"/>
            <a:chOff x="0" y="0"/>
            <a:chExt cx="11274649" cy="3299188"/>
          </a:xfrm>
        </p:grpSpPr>
        <p:pic>
          <p:nvPicPr>
            <p:cNvPr id="209" name="image1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66257" y="1654"/>
              <a:ext cx="3384808" cy="3297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image1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514966" y="1656"/>
              <a:ext cx="759684" cy="32975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image1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90986" y="1654"/>
              <a:ext cx="3475272" cy="3297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image1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3690987" cy="3287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4" name="Shape 214"/>
          <p:cNvSpPr/>
          <p:nvPr/>
        </p:nvSpPr>
        <p:spPr>
          <a:xfrm>
            <a:off x="4105388" y="1902487"/>
            <a:ext cx="3475271" cy="909819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4105388" y="1902487"/>
            <a:ext cx="3475271" cy="816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76200">
              <a:lnSpc>
                <a:spcPct val="80000"/>
              </a:lnSpc>
              <a:spcBef>
                <a:spcPts val="300"/>
              </a:spcBef>
              <a:defRPr sz="1600">
                <a:solidFill>
                  <a:srgbClr val="FFFFFF"/>
                </a:solidFill>
              </a:defRPr>
            </a:pPr>
            <a:r>
              <a:t>Áreas de cobertura RPF </a:t>
            </a:r>
          </a:p>
          <a:p>
            <a:pPr indent="76200">
              <a:lnSpc>
                <a:spcPct val="80000"/>
              </a:lnSpc>
              <a:spcBef>
                <a:spcPts val="300"/>
              </a:spcBef>
              <a:defRPr sz="1600">
                <a:solidFill>
                  <a:srgbClr val="FFFFFF"/>
                </a:solidFill>
              </a:defRPr>
            </a:pPr>
            <a:r>
              <a:t>(zona en verde en rango </a:t>
            </a:r>
          </a:p>
          <a:p>
            <a:pPr indent="76200">
              <a:lnSpc>
                <a:spcPct val="80000"/>
              </a:lnSpc>
              <a:spcBef>
                <a:spcPts val="300"/>
              </a:spcBef>
              <a:defRPr sz="1600">
                <a:solidFill>
                  <a:srgbClr val="FFFFFF"/>
                </a:solidFill>
              </a:defRPr>
            </a:pPr>
            <a:r>
              <a:t>óptimo de modelamiento)</a:t>
            </a:r>
          </a:p>
        </p:txBody>
      </p:sp>
      <p:sp>
        <p:nvSpPr>
          <p:cNvPr id="216" name="Shape 216"/>
          <p:cNvSpPr/>
          <p:nvPr/>
        </p:nvSpPr>
        <p:spPr>
          <a:xfrm>
            <a:off x="7580656" y="1902487"/>
            <a:ext cx="3632354" cy="909813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9" rIns="45719"/>
          <a:lstStyle/>
          <a:p>
            <a:pPr indent="0">
              <a:spcBef>
                <a:spcPts val="400"/>
              </a:spcBef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7580656" y="1902487"/>
            <a:ext cx="3632354" cy="532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76200">
              <a:lnSpc>
                <a:spcPct val="80000"/>
              </a:lnSpc>
              <a:spcBef>
                <a:spcPts val="30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Densidad de EMA: 0,0 -</a:t>
            </a:r>
            <a:r>
              <a:rPr dirty="0" smtClean="0"/>
              <a:t>0,08</a:t>
            </a:r>
            <a:endParaRPr lang="es-ES_tradnl" dirty="0" smtClean="0"/>
          </a:p>
          <a:p>
            <a:r>
              <a:rPr lang="es-ES_tradnl" dirty="0" smtClean="0"/>
              <a:t>(L. Morales, LARES, U. de Chile)</a:t>
            </a:r>
            <a:endParaRPr dirty="0"/>
          </a:p>
        </p:txBody>
      </p:sp>
      <p:sp>
        <p:nvSpPr>
          <p:cNvPr id="218" name="Shape 218"/>
          <p:cNvSpPr/>
          <p:nvPr/>
        </p:nvSpPr>
        <p:spPr>
          <a:xfrm flipH="1">
            <a:off x="4105387" y="1902487"/>
            <a:ext cx="1" cy="420900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 flipH="1">
            <a:off x="7580658" y="1902487"/>
            <a:ext cx="1" cy="420900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indent="0" defTabSz="614750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1317326" y="626268"/>
            <a:ext cx="923974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MODELO CONTINUO DE TEMPERATURA-GD BASADO EN RUTINAS DE SIMULACIÓN</a:t>
            </a:r>
          </a:p>
        </p:txBody>
      </p:sp>
      <p:pic>
        <p:nvPicPr>
          <p:cNvPr id="222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317326" y="2483056"/>
            <a:ext cx="5508832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defRPr sz="1600">
                <a:solidFill>
                  <a:srgbClr val="376092"/>
                </a:solidFill>
              </a:defRPr>
            </a:pPr>
            <a:r>
              <a:rPr dirty="0"/>
              <a:t>Este modelo está basado en algoritmos de cálculo de ruta de mínimo costo desde la estación agrometeorológica al huerto, cuyas variables son:</a:t>
            </a:r>
            <a:endParaRPr dirty="0">
              <a:solidFill>
                <a:schemeClr val="accent1"/>
              </a:solidFill>
            </a:endParaRP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Distancia</a:t>
            </a: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Pendiente</a:t>
            </a: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Sinuosidad de la ruta</a:t>
            </a: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endParaRPr dirty="0"/>
          </a:p>
          <a:p>
            <a:pPr indent="0">
              <a:defRPr sz="1600">
                <a:solidFill>
                  <a:srgbClr val="376092"/>
                </a:solidFill>
              </a:defRPr>
            </a:pPr>
            <a:r>
              <a:rPr dirty="0"/>
              <a:t>Opera por funciones de costo, </a:t>
            </a:r>
            <a:r>
              <a:rPr dirty="0" smtClean="0"/>
              <a:t>buscando</a:t>
            </a:r>
            <a:r>
              <a:rPr lang="es-ES_tradnl" dirty="0" smtClean="0"/>
              <a:t> la</a:t>
            </a:r>
            <a:r>
              <a:rPr dirty="0" smtClean="0"/>
              <a:t> </a:t>
            </a:r>
            <a:r>
              <a:rPr dirty="0"/>
              <a:t>ruta de mínimo costo:</a:t>
            </a:r>
            <a:endParaRPr dirty="0">
              <a:solidFill>
                <a:schemeClr val="accent1"/>
              </a:solidFill>
            </a:endParaRPr>
          </a:p>
          <a:p>
            <a:pPr indent="0">
              <a:defRPr sz="1600">
                <a:solidFill>
                  <a:srgbClr val="376092"/>
                </a:solidFill>
              </a:defRPr>
            </a:pPr>
            <a:r>
              <a:rPr dirty="0"/>
              <a:t>CostoTot = Σ Costo (p(i),p(i+1)) en que</a:t>
            </a:r>
            <a:endParaRPr dirty="0">
              <a:solidFill>
                <a:schemeClr val="accent1"/>
              </a:solidFill>
            </a:endParaRPr>
          </a:p>
          <a:p>
            <a:pPr lvl="1" indent="457200">
              <a:defRPr sz="1600">
                <a:solidFill>
                  <a:srgbClr val="376092"/>
                </a:solidFill>
              </a:defRPr>
            </a:pPr>
            <a:r>
              <a:rPr dirty="0"/>
              <a:t>Costo(p(i),p(i+1)) =</a:t>
            </a: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k1*C1 (distancia)</a:t>
            </a: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+k2*C2 (ángulo giro)</a:t>
            </a:r>
          </a:p>
          <a:p>
            <a:pPr marL="742950" lvl="1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+k3*C3 (pendiente)</a:t>
            </a:r>
          </a:p>
          <a:p>
            <a:pPr lvl="1" indent="457200">
              <a:defRPr sz="1600">
                <a:solidFill>
                  <a:srgbClr val="376092"/>
                </a:solidFill>
              </a:defRPr>
            </a:pPr>
            <a:r>
              <a:rPr dirty="0"/>
              <a:t>k1,k2,k3 se obtienen estadísticamente</a:t>
            </a:r>
          </a:p>
        </p:txBody>
      </p:sp>
      <p:pic>
        <p:nvPicPr>
          <p:cNvPr id="225" name="image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3356" y="2492524"/>
            <a:ext cx="3676897" cy="398993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1317326" y="1677495"/>
            <a:ext cx="9135992" cy="705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spcBef>
                <a:spcPts val="400"/>
              </a:spcBef>
              <a:defRPr b="1">
                <a:solidFill>
                  <a:srgbClr val="376092"/>
                </a:solidFill>
              </a:defRPr>
            </a:pPr>
            <a:r>
              <a:t>M1. Modelo de áreas de influencia de cada estación </a:t>
            </a:r>
          </a:p>
          <a:p>
            <a:pPr indent="0">
              <a:spcBef>
                <a:spcPts val="400"/>
              </a:spcBef>
              <a:defRPr>
                <a:solidFill>
                  <a:srgbClr val="376092"/>
                </a:solidFill>
              </a:defRPr>
            </a:pPr>
            <a:r>
              <a:t>(o de “validez de la extrapolación de los datos climáticos”)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1317326" y="626268"/>
            <a:ext cx="926186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500"/>
              </a:spcBef>
              <a:defRPr sz="2800" b="1" spc="-175">
                <a:ln w="11112">
                  <a:solidFill>
                    <a:srgbClr val="FFFFFF"/>
                  </a:solidFill>
                </a:ln>
                <a:solidFill>
                  <a:srgbClr val="376092"/>
                </a:solidFill>
              </a:defRPr>
            </a:lvl1pPr>
          </a:lstStyle>
          <a:p>
            <a:r>
              <a:t>MODELO CONTINUO DE TEMPERATURA-GD BASADO EN RUTINAS DE SIMULACIÓN</a:t>
            </a:r>
          </a:p>
        </p:txBody>
      </p:sp>
      <p:pic>
        <p:nvPicPr>
          <p:cNvPr id="229" name="image1.png" descr="Complemento-Logo-Gobierno-160x14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608722" y="0"/>
            <a:ext cx="1159944" cy="194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98" y="628623"/>
            <a:ext cx="783496" cy="78349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317325" y="2483057"/>
            <a:ext cx="3231718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defRPr sz="1600">
                <a:solidFill>
                  <a:srgbClr val="376092"/>
                </a:solidFill>
              </a:defRPr>
            </a:pPr>
            <a:r>
              <a:rPr dirty="0"/>
              <a:t>Del </a:t>
            </a:r>
            <a:r>
              <a:rPr lang="es-ES_tradnl" dirty="0" smtClean="0"/>
              <a:t>m</a:t>
            </a:r>
            <a:r>
              <a:rPr dirty="0" smtClean="0"/>
              <a:t>odelo </a:t>
            </a:r>
            <a:r>
              <a:rPr dirty="0"/>
              <a:t>digital de terreno: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 smtClean="0"/>
              <a:t>Altitud</a:t>
            </a:r>
            <a:r>
              <a:rPr lang="es-ES_tradnl" dirty="0" smtClean="0"/>
              <a:t>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 smtClean="0"/>
              <a:t>Pendiente</a:t>
            </a:r>
            <a:r>
              <a:rPr lang="es-ES_tradnl" dirty="0" smtClean="0"/>
              <a:t>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 smtClean="0"/>
              <a:t>Exposición</a:t>
            </a:r>
            <a:r>
              <a:rPr lang="es-ES_tradnl" dirty="0" smtClean="0"/>
              <a:t>.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Perfil vertical en la dirección del viento.</a:t>
            </a:r>
            <a:endParaRPr dirty="0">
              <a:solidFill>
                <a:schemeClr val="accent1"/>
              </a:solidFill>
            </a:endParaRPr>
          </a:p>
          <a:p>
            <a:pPr lvl="1" indent="400050">
              <a:defRPr sz="1600">
                <a:solidFill>
                  <a:srgbClr val="376092"/>
                </a:solidFill>
              </a:defRPr>
            </a:pPr>
            <a:endParaRPr dirty="0">
              <a:solidFill>
                <a:schemeClr val="accent1"/>
              </a:solidFill>
            </a:endParaRPr>
          </a:p>
          <a:p>
            <a:pPr indent="0">
              <a:defRPr sz="1600">
                <a:solidFill>
                  <a:srgbClr val="376092"/>
                </a:solidFill>
              </a:defRPr>
            </a:pPr>
            <a:r>
              <a:rPr dirty="0"/>
              <a:t>De las estaciones meteorológicas cercanas: </a:t>
            </a:r>
            <a:endParaRPr dirty="0">
              <a:solidFill>
                <a:schemeClr val="accent1"/>
              </a:solidFill>
            </a:endParaRPr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T</a:t>
            </a:r>
            <a:r>
              <a:rPr dirty="0" smtClean="0"/>
              <a:t>°</a:t>
            </a:r>
            <a:r>
              <a:rPr lang="es-ES_tradnl" dirty="0" smtClean="0"/>
              <a:t>.</a:t>
            </a:r>
            <a:endParaRPr dirty="0"/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Velocidad del </a:t>
            </a:r>
            <a:r>
              <a:rPr dirty="0" smtClean="0"/>
              <a:t>viento</a:t>
            </a:r>
            <a:r>
              <a:rPr lang="es-ES_tradnl" dirty="0" smtClean="0"/>
              <a:t>.</a:t>
            </a:r>
            <a:endParaRPr dirty="0"/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Humedad </a:t>
            </a:r>
            <a:r>
              <a:rPr dirty="0" smtClean="0"/>
              <a:t>relativa</a:t>
            </a:r>
            <a:r>
              <a:rPr lang="es-ES_tradnl" dirty="0" smtClean="0"/>
              <a:t>.</a:t>
            </a:r>
            <a:endParaRPr dirty="0"/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Presión </a:t>
            </a:r>
            <a:r>
              <a:rPr dirty="0" smtClean="0"/>
              <a:t>atmosférica</a:t>
            </a:r>
            <a:r>
              <a:rPr lang="es-ES_tradnl" dirty="0" smtClean="0"/>
              <a:t>.</a:t>
            </a:r>
            <a:endParaRPr dirty="0"/>
          </a:p>
          <a:p>
            <a:pPr marL="285750" indent="-285750">
              <a:buSzPct val="100000"/>
              <a:buFont typeface="Wingdings"/>
              <a:buChar char="▪"/>
              <a:defRPr sz="1600">
                <a:solidFill>
                  <a:srgbClr val="376092"/>
                </a:solidFill>
              </a:defRPr>
            </a:pPr>
            <a:r>
              <a:rPr dirty="0"/>
              <a:t>Radiación.</a:t>
            </a:r>
          </a:p>
        </p:txBody>
      </p:sp>
      <p:sp>
        <p:nvSpPr>
          <p:cNvPr id="232" name="Shape 232"/>
          <p:cNvSpPr/>
          <p:nvPr/>
        </p:nvSpPr>
        <p:spPr>
          <a:xfrm>
            <a:off x="1317326" y="1677495"/>
            <a:ext cx="628336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0">
              <a:spcBef>
                <a:spcPts val="400"/>
              </a:spcBef>
              <a:defRPr b="1">
                <a:solidFill>
                  <a:srgbClr val="376092"/>
                </a:solidFill>
              </a:defRPr>
            </a:lvl1pPr>
          </a:lstStyle>
          <a:p>
            <a:r>
              <a:t>M2. Modelo de ajuste local de la temperatura que usa los siguientes datos:</a:t>
            </a:r>
          </a:p>
        </p:txBody>
      </p:sp>
      <p:grpSp>
        <p:nvGrpSpPr>
          <p:cNvPr id="240" name="Group 240"/>
          <p:cNvGrpSpPr/>
          <p:nvPr/>
        </p:nvGrpSpPr>
        <p:grpSpPr>
          <a:xfrm>
            <a:off x="4764923" y="2483058"/>
            <a:ext cx="2977818" cy="3734051"/>
            <a:chOff x="0" y="0"/>
            <a:chExt cx="2977816" cy="3734050"/>
          </a:xfrm>
        </p:grpSpPr>
        <p:pic>
          <p:nvPicPr>
            <p:cNvPr id="233" name="image15.png" descr="PonderacionEstacionPutaendo.BMP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969576" cy="3239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6" name="Group 236"/>
            <p:cNvGrpSpPr/>
            <p:nvPr/>
          </p:nvGrpSpPr>
          <p:grpSpPr>
            <a:xfrm>
              <a:off x="8242" y="3229784"/>
              <a:ext cx="2969575" cy="504267"/>
              <a:chOff x="0" y="0"/>
              <a:chExt cx="2969573" cy="504266"/>
            </a:xfrm>
          </p:grpSpPr>
          <p:sp>
            <p:nvSpPr>
              <p:cNvPr id="234" name="Shape 234"/>
              <p:cNvSpPr/>
              <p:nvPr/>
            </p:nvSpPr>
            <p:spPr>
              <a:xfrm>
                <a:off x="0" y="-1"/>
                <a:ext cx="2969574" cy="504268"/>
              </a:xfrm>
              <a:prstGeom prst="rect">
                <a:avLst/>
              </a:prstGeom>
              <a:gradFill flip="none" rotWithShape="1">
                <a:gsLst>
                  <a:gs pos="0">
                    <a:srgbClr val="3F80CE"/>
                  </a:gs>
                  <a:gs pos="100000">
                    <a:schemeClr val="accent1">
                      <a:hueOff val="357503"/>
                      <a:satOff val="54545"/>
                      <a:lumOff val="2927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indent="0" algn="ctr" defTabSz="61475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0" y="111163"/>
                <a:ext cx="2969574" cy="281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indent="0" algn="ctr">
                  <a:defRPr sz="1200" b="1">
                    <a:solidFill>
                      <a:srgbClr val="FFFFFF"/>
                    </a:solidFill>
                  </a:defRPr>
                </a:pPr>
                <a:r>
                  <a:t>Tp = Te + F (ΔH, Δrad, V*d etc.)</a:t>
                </a:r>
              </a:p>
            </p:txBody>
          </p:sp>
        </p:grpSp>
        <p:sp>
          <p:nvSpPr>
            <p:cNvPr id="237" name="Shape 237"/>
            <p:cNvSpPr/>
            <p:nvPr/>
          </p:nvSpPr>
          <p:spPr>
            <a:xfrm>
              <a:off x="1227760" y="969193"/>
              <a:ext cx="672357" cy="667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1395849" y="1907401"/>
              <a:ext cx="504268" cy="667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TP</a:t>
              </a:r>
            </a:p>
          </p:txBody>
        </p:sp>
        <p:sp>
          <p:nvSpPr>
            <p:cNvPr id="239" name="Shape 239"/>
            <p:cNvSpPr/>
            <p:nvPr/>
          </p:nvSpPr>
          <p:spPr>
            <a:xfrm rot="16200000" flipH="1">
              <a:off x="1124482" y="1535836"/>
              <a:ext cx="519549" cy="168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0" defTabSz="614750">
                <a:defRPr sz="2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pic>
        <p:nvPicPr>
          <p:cNvPr id="241" name="image1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4833" y="2483056"/>
            <a:ext cx="3754345" cy="373405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7884310" y="1847069"/>
            <a:ext cx="368276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0">
              <a:defRPr sz="1600">
                <a:solidFill>
                  <a:srgbClr val="376092"/>
                </a:solidFill>
              </a:defRPr>
            </a:pPr>
            <a:r>
              <a:t>Modulo de ponderación </a:t>
            </a:r>
          </a:p>
          <a:p>
            <a:pPr indent="0">
              <a:defRPr sz="1600">
                <a:solidFill>
                  <a:srgbClr val="376092"/>
                </a:solidFill>
              </a:defRPr>
            </a:pPr>
            <a:r>
              <a:t>y áreas de influencia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7C7C7C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14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680341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C7C7C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14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680341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C7C7C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1977</Words>
  <Application>Microsoft Macintosh PowerPoint</Application>
  <PresentationFormat>Personalizado</PresentationFormat>
  <Paragraphs>314</Paragraphs>
  <Slides>33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Departamento de Comunicaciones</cp:lastModifiedBy>
  <cp:revision>21</cp:revision>
  <dcterms:modified xsi:type="dcterms:W3CDTF">2018-11-19T14:01:30Z</dcterms:modified>
</cp:coreProperties>
</file>